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7"/>
  </p:handoutMasterIdLst>
  <p:sldIdLst>
    <p:sldId id="256" r:id="rId2"/>
    <p:sldId id="362" r:id="rId3"/>
    <p:sldId id="291" r:id="rId4"/>
    <p:sldId id="29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294" r:id="rId13"/>
    <p:sldId id="321" r:id="rId14"/>
    <p:sldId id="323" r:id="rId15"/>
    <p:sldId id="295" r:id="rId16"/>
    <p:sldId id="319" r:id="rId17"/>
    <p:sldId id="320" r:id="rId18"/>
    <p:sldId id="322" r:id="rId19"/>
    <p:sldId id="318" r:id="rId20"/>
    <p:sldId id="296" r:id="rId21"/>
    <p:sldId id="325" r:id="rId22"/>
    <p:sldId id="326" r:id="rId23"/>
    <p:sldId id="297" r:id="rId24"/>
    <p:sldId id="332" r:id="rId25"/>
    <p:sldId id="333" r:id="rId26"/>
    <p:sldId id="328" r:id="rId27"/>
    <p:sldId id="335" r:id="rId28"/>
    <p:sldId id="334" r:id="rId29"/>
    <p:sldId id="329" r:id="rId30"/>
    <p:sldId id="336" r:id="rId31"/>
    <p:sldId id="331" r:id="rId32"/>
    <p:sldId id="337" r:id="rId33"/>
    <p:sldId id="298" r:id="rId34"/>
    <p:sldId id="341" r:id="rId35"/>
    <p:sldId id="338" r:id="rId36"/>
    <p:sldId id="342" r:id="rId37"/>
    <p:sldId id="339" r:id="rId38"/>
    <p:sldId id="300" r:id="rId39"/>
    <p:sldId id="343" r:id="rId40"/>
    <p:sldId id="302" r:id="rId41"/>
    <p:sldId id="340" r:id="rId42"/>
    <p:sldId id="303" r:id="rId43"/>
    <p:sldId id="371" r:id="rId44"/>
    <p:sldId id="304" r:id="rId45"/>
    <p:sldId id="375" r:id="rId46"/>
    <p:sldId id="377" r:id="rId47"/>
    <p:sldId id="305" r:id="rId48"/>
    <p:sldId id="376" r:id="rId49"/>
    <p:sldId id="306" r:id="rId50"/>
    <p:sldId id="307" r:id="rId51"/>
    <p:sldId id="308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7" r:id="rId65"/>
    <p:sldId id="358" r:id="rId66"/>
    <p:sldId id="359" r:id="rId67"/>
    <p:sldId id="360" r:id="rId68"/>
    <p:sldId id="361" r:id="rId69"/>
    <p:sldId id="309" r:id="rId70"/>
    <p:sldId id="378" r:id="rId71"/>
    <p:sldId id="379" r:id="rId72"/>
    <p:sldId id="380" r:id="rId73"/>
    <p:sldId id="381" r:id="rId74"/>
    <p:sldId id="382" r:id="rId75"/>
    <p:sldId id="383" r:id="rId76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40"/>
    <a:srgbClr val="FF6600"/>
    <a:srgbClr val="FFCC00"/>
    <a:srgbClr val="FFCC66"/>
    <a:srgbClr val="E9559F"/>
    <a:srgbClr val="E187E3"/>
    <a:srgbClr val="5A9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5C2C1-4160-48EF-A050-5C120B1E2D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FB746774-7F3C-4A6D-B6C7-9986C267FA96}">
      <dgm:prSet phldrT="[Текст]" phldr="1"/>
      <dgm:spPr/>
      <dgm:t>
        <a:bodyPr/>
        <a:lstStyle/>
        <a:p>
          <a:endParaRPr lang="ru-RU"/>
        </a:p>
      </dgm:t>
    </dgm:pt>
    <dgm:pt modelId="{1837900E-A9A7-44B3-9BE6-D7B312BB6EFC}" type="parTrans" cxnId="{7F93F664-E44A-495A-87AA-AC04B635608D}">
      <dgm:prSet/>
      <dgm:spPr/>
      <dgm:t>
        <a:bodyPr/>
        <a:lstStyle/>
        <a:p>
          <a:endParaRPr lang="ru-RU"/>
        </a:p>
      </dgm:t>
    </dgm:pt>
    <dgm:pt modelId="{CC531879-C2AD-4C49-B479-BCE898F69726}" type="sibTrans" cxnId="{7F93F664-E44A-495A-87AA-AC04B635608D}">
      <dgm:prSet/>
      <dgm:spPr/>
      <dgm:t>
        <a:bodyPr/>
        <a:lstStyle/>
        <a:p>
          <a:endParaRPr lang="ru-RU"/>
        </a:p>
      </dgm:t>
    </dgm:pt>
    <dgm:pt modelId="{F0F4BFDB-B544-4C5A-AFC0-38B96A55F8AC}">
      <dgm:prSet phldrT="[Текст]" phldr="1"/>
      <dgm:spPr/>
      <dgm:t>
        <a:bodyPr/>
        <a:lstStyle/>
        <a:p>
          <a:endParaRPr lang="ru-RU"/>
        </a:p>
      </dgm:t>
    </dgm:pt>
    <dgm:pt modelId="{59B23425-2272-4FE3-8936-4343EED646A9}" type="parTrans" cxnId="{B3DD6A7A-D799-4FD0-A140-8959CE1F7D97}">
      <dgm:prSet/>
      <dgm:spPr/>
      <dgm:t>
        <a:bodyPr/>
        <a:lstStyle/>
        <a:p>
          <a:endParaRPr lang="ru-RU"/>
        </a:p>
      </dgm:t>
    </dgm:pt>
    <dgm:pt modelId="{45601475-9AA9-4CA2-B50D-BDAAB46904E5}" type="sibTrans" cxnId="{B3DD6A7A-D799-4FD0-A140-8959CE1F7D97}">
      <dgm:prSet/>
      <dgm:spPr/>
      <dgm:t>
        <a:bodyPr/>
        <a:lstStyle/>
        <a:p>
          <a:endParaRPr lang="ru-RU"/>
        </a:p>
      </dgm:t>
    </dgm:pt>
    <dgm:pt modelId="{071247DE-601A-4EA3-8248-F4F93D7F8094}">
      <dgm:prSet phldrT="[Текст]" phldr="1"/>
      <dgm:spPr/>
      <dgm:t>
        <a:bodyPr/>
        <a:lstStyle/>
        <a:p>
          <a:endParaRPr lang="ru-RU"/>
        </a:p>
      </dgm:t>
    </dgm:pt>
    <dgm:pt modelId="{6A0A61E0-7B1F-404A-B76F-FA4F7FF1BB79}" type="parTrans" cxnId="{27EE6F54-8CCE-4AD6-8120-ED0379C9B9CE}">
      <dgm:prSet/>
      <dgm:spPr/>
      <dgm:t>
        <a:bodyPr/>
        <a:lstStyle/>
        <a:p>
          <a:endParaRPr lang="ru-RU"/>
        </a:p>
      </dgm:t>
    </dgm:pt>
    <dgm:pt modelId="{D167C54B-940E-4A70-AF9B-CE1EE8E37963}" type="sibTrans" cxnId="{27EE6F54-8CCE-4AD6-8120-ED0379C9B9CE}">
      <dgm:prSet/>
      <dgm:spPr/>
      <dgm:t>
        <a:bodyPr/>
        <a:lstStyle/>
        <a:p>
          <a:endParaRPr lang="ru-RU"/>
        </a:p>
      </dgm:t>
    </dgm:pt>
    <dgm:pt modelId="{16B56A02-EE8E-4672-886E-C9129A3CD956}">
      <dgm:prSet phldrT="[Текст]" phldr="1"/>
      <dgm:spPr/>
      <dgm:t>
        <a:bodyPr/>
        <a:lstStyle/>
        <a:p>
          <a:endParaRPr lang="ru-RU"/>
        </a:p>
      </dgm:t>
    </dgm:pt>
    <dgm:pt modelId="{6BECAC4F-3868-41CF-A369-FE7CE8347B6D}" type="parTrans" cxnId="{107885FE-8082-43CE-9EA3-1804A8B651D2}">
      <dgm:prSet/>
      <dgm:spPr/>
      <dgm:t>
        <a:bodyPr/>
        <a:lstStyle/>
        <a:p>
          <a:endParaRPr lang="ru-RU"/>
        </a:p>
      </dgm:t>
    </dgm:pt>
    <dgm:pt modelId="{B30629D9-A748-4AD8-82A2-F98F50E47C6F}" type="sibTrans" cxnId="{107885FE-8082-43CE-9EA3-1804A8B651D2}">
      <dgm:prSet/>
      <dgm:spPr/>
      <dgm:t>
        <a:bodyPr/>
        <a:lstStyle/>
        <a:p>
          <a:endParaRPr lang="ru-RU"/>
        </a:p>
      </dgm:t>
    </dgm:pt>
    <dgm:pt modelId="{37A302D4-85FE-41DE-B1E3-4B0E9FF592D4}" type="pres">
      <dgm:prSet presAssocID="{30C5C2C1-4160-48EF-A050-5C120B1E2D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41B77-EC43-46EE-9FD0-73F687F3832C}" type="pres">
      <dgm:prSet presAssocID="{FB746774-7F3C-4A6D-B6C7-9986C267FA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0079-9610-499C-943B-765124A6069B}" type="pres">
      <dgm:prSet presAssocID="{FB746774-7F3C-4A6D-B6C7-9986C267FA9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D13D2-F2E7-40DC-BB3E-A6F7FDC31CEA}" type="pres">
      <dgm:prSet presAssocID="{071247DE-601A-4EA3-8248-F4F93D7F809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AB37F-E051-4590-A96A-E04196DEA86F}" type="pres">
      <dgm:prSet presAssocID="{071247DE-601A-4EA3-8248-F4F93D7F809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33E03-F21C-4E21-921E-FBC61D819144}" type="presOf" srcId="{F0F4BFDB-B544-4C5A-AFC0-38B96A55F8AC}" destId="{46D40079-9610-499C-943B-765124A6069B}" srcOrd="0" destOrd="0" presId="urn:microsoft.com/office/officeart/2005/8/layout/vList2"/>
    <dgm:cxn modelId="{107885FE-8082-43CE-9EA3-1804A8B651D2}" srcId="{071247DE-601A-4EA3-8248-F4F93D7F8094}" destId="{16B56A02-EE8E-4672-886E-C9129A3CD956}" srcOrd="0" destOrd="0" parTransId="{6BECAC4F-3868-41CF-A369-FE7CE8347B6D}" sibTransId="{B30629D9-A748-4AD8-82A2-F98F50E47C6F}"/>
    <dgm:cxn modelId="{7F93F664-E44A-495A-87AA-AC04B635608D}" srcId="{30C5C2C1-4160-48EF-A050-5C120B1E2D0F}" destId="{FB746774-7F3C-4A6D-B6C7-9986C267FA96}" srcOrd="0" destOrd="0" parTransId="{1837900E-A9A7-44B3-9BE6-D7B312BB6EFC}" sibTransId="{CC531879-C2AD-4C49-B479-BCE898F69726}"/>
    <dgm:cxn modelId="{12E119F3-B717-4F35-A927-07EF330BBDD4}" type="presOf" srcId="{30C5C2C1-4160-48EF-A050-5C120B1E2D0F}" destId="{37A302D4-85FE-41DE-B1E3-4B0E9FF592D4}" srcOrd="0" destOrd="0" presId="urn:microsoft.com/office/officeart/2005/8/layout/vList2"/>
    <dgm:cxn modelId="{860DFEE3-4640-47B4-B064-EDCEDA232303}" type="presOf" srcId="{FB746774-7F3C-4A6D-B6C7-9986C267FA96}" destId="{9C641B77-EC43-46EE-9FD0-73F687F3832C}" srcOrd="0" destOrd="0" presId="urn:microsoft.com/office/officeart/2005/8/layout/vList2"/>
    <dgm:cxn modelId="{98E82B60-E98B-4AE4-BB0A-6076FD4F921B}" type="presOf" srcId="{071247DE-601A-4EA3-8248-F4F93D7F8094}" destId="{260D13D2-F2E7-40DC-BB3E-A6F7FDC31CEA}" srcOrd="0" destOrd="0" presId="urn:microsoft.com/office/officeart/2005/8/layout/vList2"/>
    <dgm:cxn modelId="{1451511F-CEBE-491B-B71F-6F01A7CAAC23}" type="presOf" srcId="{16B56A02-EE8E-4672-886E-C9129A3CD956}" destId="{C57AB37F-E051-4590-A96A-E04196DEA86F}" srcOrd="0" destOrd="0" presId="urn:microsoft.com/office/officeart/2005/8/layout/vList2"/>
    <dgm:cxn modelId="{27EE6F54-8CCE-4AD6-8120-ED0379C9B9CE}" srcId="{30C5C2C1-4160-48EF-A050-5C120B1E2D0F}" destId="{071247DE-601A-4EA3-8248-F4F93D7F8094}" srcOrd="1" destOrd="0" parTransId="{6A0A61E0-7B1F-404A-B76F-FA4F7FF1BB79}" sibTransId="{D167C54B-940E-4A70-AF9B-CE1EE8E37963}"/>
    <dgm:cxn modelId="{B3DD6A7A-D799-4FD0-A140-8959CE1F7D97}" srcId="{FB746774-7F3C-4A6D-B6C7-9986C267FA96}" destId="{F0F4BFDB-B544-4C5A-AFC0-38B96A55F8AC}" srcOrd="0" destOrd="0" parTransId="{59B23425-2272-4FE3-8936-4343EED646A9}" sibTransId="{45601475-9AA9-4CA2-B50D-BDAAB46904E5}"/>
    <dgm:cxn modelId="{5E981458-36EE-4C03-8EC7-D52C28062443}" type="presParOf" srcId="{37A302D4-85FE-41DE-B1E3-4B0E9FF592D4}" destId="{9C641B77-EC43-46EE-9FD0-73F687F3832C}" srcOrd="0" destOrd="0" presId="urn:microsoft.com/office/officeart/2005/8/layout/vList2"/>
    <dgm:cxn modelId="{B13618C4-9E48-44A1-A4B2-65523C629A40}" type="presParOf" srcId="{37A302D4-85FE-41DE-B1E3-4B0E9FF592D4}" destId="{46D40079-9610-499C-943B-765124A6069B}" srcOrd="1" destOrd="0" presId="urn:microsoft.com/office/officeart/2005/8/layout/vList2"/>
    <dgm:cxn modelId="{5037E856-7FC0-45AA-9D85-5F2251DE1B93}" type="presParOf" srcId="{37A302D4-85FE-41DE-B1E3-4B0E9FF592D4}" destId="{260D13D2-F2E7-40DC-BB3E-A6F7FDC31CEA}" srcOrd="2" destOrd="0" presId="urn:microsoft.com/office/officeart/2005/8/layout/vList2"/>
    <dgm:cxn modelId="{A9562264-18BE-4386-8B49-700C8B83AF83}" type="presParOf" srcId="{37A302D4-85FE-41DE-B1E3-4B0E9FF592D4}" destId="{C57AB37F-E051-4590-A96A-E04196DEA86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21FB1-0FD7-4012-B0D1-5FED049917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846ACA-7A23-476F-92B7-AEB982A1C25D}">
      <dgm:prSet phldrT="[Текст]"/>
      <dgm:spPr/>
      <dgm:t>
        <a:bodyPr/>
        <a:lstStyle/>
        <a:p>
          <a:r>
            <a:rPr lang="ru-RU" dirty="0" smtClean="0"/>
            <a:t>Прессование характерные признаки</a:t>
          </a:r>
          <a:endParaRPr lang="ru-RU" dirty="0"/>
        </a:p>
      </dgm:t>
    </dgm:pt>
    <dgm:pt modelId="{E9A44106-1D26-4AB0-9DD9-2698192B8039}" type="parTrans" cxnId="{16B888B8-71E2-41AA-A4E7-AEF80D9F918F}">
      <dgm:prSet/>
      <dgm:spPr/>
      <dgm:t>
        <a:bodyPr/>
        <a:lstStyle/>
        <a:p>
          <a:endParaRPr lang="ru-RU"/>
        </a:p>
      </dgm:t>
    </dgm:pt>
    <dgm:pt modelId="{B13047DF-1CF5-4106-9EDA-77BEA66C9F8F}" type="sibTrans" cxnId="{16B888B8-71E2-41AA-A4E7-AEF80D9F918F}">
      <dgm:prSet/>
      <dgm:spPr/>
      <dgm:t>
        <a:bodyPr/>
        <a:lstStyle/>
        <a:p>
          <a:endParaRPr lang="ru-RU"/>
        </a:p>
      </dgm:t>
    </dgm:pt>
    <dgm:pt modelId="{16DB1549-30E5-456C-A4C9-248511D84655}">
      <dgm:prSet phldrT="[Текст]"/>
      <dgm:spPr/>
      <dgm:t>
        <a:bodyPr/>
        <a:lstStyle/>
        <a:p>
          <a:r>
            <a:rPr lang="ru-RU" dirty="0" smtClean="0"/>
            <a:t>Верхний диаметр больше, чем нижележащий</a:t>
          </a:r>
          <a:endParaRPr lang="ru-RU" dirty="0"/>
        </a:p>
      </dgm:t>
    </dgm:pt>
    <dgm:pt modelId="{9EBAA3C4-B2AA-4C5B-9A38-2D5C662217BF}" type="parTrans" cxnId="{BA4A5CC7-46B0-49DB-B3D3-B80350233A17}">
      <dgm:prSet/>
      <dgm:spPr/>
      <dgm:t>
        <a:bodyPr/>
        <a:lstStyle/>
        <a:p>
          <a:endParaRPr lang="ru-RU"/>
        </a:p>
      </dgm:t>
    </dgm:pt>
    <dgm:pt modelId="{B0FDFFB5-BC3E-4CBD-B41C-D06727812407}" type="sibTrans" cxnId="{BA4A5CC7-46B0-49DB-B3D3-B80350233A17}">
      <dgm:prSet/>
      <dgm:spPr/>
      <dgm:t>
        <a:bodyPr/>
        <a:lstStyle/>
        <a:p>
          <a:endParaRPr lang="ru-RU"/>
        </a:p>
      </dgm:t>
    </dgm:pt>
    <dgm:pt modelId="{DA23D416-2418-4DE8-B8A8-C1A2E00333EE}">
      <dgm:prSet phldrT="[Текст]"/>
      <dgm:spPr/>
      <dgm:t>
        <a:bodyPr/>
        <a:lstStyle/>
        <a:p>
          <a:r>
            <a:rPr lang="ru-RU" dirty="0" smtClean="0"/>
            <a:t>На внешней стороне изделия имеются швы от пресс-формы</a:t>
          </a:r>
          <a:endParaRPr lang="ru-RU" dirty="0"/>
        </a:p>
      </dgm:t>
    </dgm:pt>
    <dgm:pt modelId="{A8974B9E-9F52-4BCA-BF42-A3CCFBFE6D22}" type="parTrans" cxnId="{9FD9CE17-ABD6-4D9D-A6F8-8B02DB62A698}">
      <dgm:prSet/>
      <dgm:spPr/>
      <dgm:t>
        <a:bodyPr/>
        <a:lstStyle/>
        <a:p>
          <a:endParaRPr lang="ru-RU"/>
        </a:p>
      </dgm:t>
    </dgm:pt>
    <dgm:pt modelId="{2C889171-3BFC-4323-965C-586E91AC8979}" type="sibTrans" cxnId="{9FD9CE17-ABD6-4D9D-A6F8-8B02DB62A698}">
      <dgm:prSet/>
      <dgm:spPr/>
      <dgm:t>
        <a:bodyPr/>
        <a:lstStyle/>
        <a:p>
          <a:endParaRPr lang="ru-RU"/>
        </a:p>
      </dgm:t>
    </dgm:pt>
    <dgm:pt modelId="{F026580D-6ED2-4F98-BE47-EC413E423FE7}">
      <dgm:prSet phldrT="[Текст]"/>
      <dgm:spPr/>
      <dgm:t>
        <a:bodyPr/>
        <a:lstStyle/>
        <a:p>
          <a:r>
            <a:rPr lang="ru-RU" dirty="0" smtClean="0"/>
            <a:t>Переход дна в стенки неравномерный – дно имеет большую толщину, чем стенки. </a:t>
          </a:r>
          <a:endParaRPr lang="ru-RU" dirty="0"/>
        </a:p>
      </dgm:t>
    </dgm:pt>
    <dgm:pt modelId="{C41D8F05-7488-4FC8-8737-AE37EE00CE38}" type="parTrans" cxnId="{2629D720-FA6A-4567-B444-DF91269952B1}">
      <dgm:prSet/>
      <dgm:spPr/>
      <dgm:t>
        <a:bodyPr/>
        <a:lstStyle/>
        <a:p>
          <a:endParaRPr lang="ru-RU"/>
        </a:p>
      </dgm:t>
    </dgm:pt>
    <dgm:pt modelId="{F4E0DFE7-4908-4018-891F-5D3DFB347B6E}" type="sibTrans" cxnId="{2629D720-FA6A-4567-B444-DF91269952B1}">
      <dgm:prSet/>
      <dgm:spPr/>
      <dgm:t>
        <a:bodyPr/>
        <a:lstStyle/>
        <a:p>
          <a:endParaRPr lang="ru-RU"/>
        </a:p>
      </dgm:t>
    </dgm:pt>
    <dgm:pt modelId="{7485A970-EB81-4DEE-9D2B-8896D4FF157C}" type="pres">
      <dgm:prSet presAssocID="{A1821FB1-0FD7-4012-B0D1-5FED049917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E72F07-E342-4A1A-A91D-11A998A46740}" type="pres">
      <dgm:prSet presAssocID="{49846ACA-7A23-476F-92B7-AEB982A1C2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02133-D1EB-4CD7-8CD3-FB4233136E4E}" type="pres">
      <dgm:prSet presAssocID="{49846ACA-7A23-476F-92B7-AEB982A1C25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E55DC-532C-4CC9-8A43-2141808EB14C}" type="presOf" srcId="{49846ACA-7A23-476F-92B7-AEB982A1C25D}" destId="{01E72F07-E342-4A1A-A91D-11A998A46740}" srcOrd="0" destOrd="0" presId="urn:microsoft.com/office/officeart/2005/8/layout/vList2"/>
    <dgm:cxn modelId="{5FD7F19C-2CC6-43AB-9998-F3741F4CCA05}" type="presOf" srcId="{DA23D416-2418-4DE8-B8A8-C1A2E00333EE}" destId="{F0102133-D1EB-4CD7-8CD3-FB4233136E4E}" srcOrd="0" destOrd="1" presId="urn:microsoft.com/office/officeart/2005/8/layout/vList2"/>
    <dgm:cxn modelId="{2980544D-0345-4293-B867-0ECCC1329B26}" type="presOf" srcId="{16DB1549-30E5-456C-A4C9-248511D84655}" destId="{F0102133-D1EB-4CD7-8CD3-FB4233136E4E}" srcOrd="0" destOrd="0" presId="urn:microsoft.com/office/officeart/2005/8/layout/vList2"/>
    <dgm:cxn modelId="{2629D720-FA6A-4567-B444-DF91269952B1}" srcId="{49846ACA-7A23-476F-92B7-AEB982A1C25D}" destId="{F026580D-6ED2-4F98-BE47-EC413E423FE7}" srcOrd="2" destOrd="0" parTransId="{C41D8F05-7488-4FC8-8737-AE37EE00CE38}" sibTransId="{F4E0DFE7-4908-4018-891F-5D3DFB347B6E}"/>
    <dgm:cxn modelId="{2CF02E2D-B211-4819-B44A-076B222B1B23}" type="presOf" srcId="{F026580D-6ED2-4F98-BE47-EC413E423FE7}" destId="{F0102133-D1EB-4CD7-8CD3-FB4233136E4E}" srcOrd="0" destOrd="2" presId="urn:microsoft.com/office/officeart/2005/8/layout/vList2"/>
    <dgm:cxn modelId="{9FD9CE17-ABD6-4D9D-A6F8-8B02DB62A698}" srcId="{49846ACA-7A23-476F-92B7-AEB982A1C25D}" destId="{DA23D416-2418-4DE8-B8A8-C1A2E00333EE}" srcOrd="1" destOrd="0" parTransId="{A8974B9E-9F52-4BCA-BF42-A3CCFBFE6D22}" sibTransId="{2C889171-3BFC-4323-965C-586E91AC8979}"/>
    <dgm:cxn modelId="{BA4A5CC7-46B0-49DB-B3D3-B80350233A17}" srcId="{49846ACA-7A23-476F-92B7-AEB982A1C25D}" destId="{16DB1549-30E5-456C-A4C9-248511D84655}" srcOrd="0" destOrd="0" parTransId="{9EBAA3C4-B2AA-4C5B-9A38-2D5C662217BF}" sibTransId="{B0FDFFB5-BC3E-4CBD-B41C-D06727812407}"/>
    <dgm:cxn modelId="{16B888B8-71E2-41AA-A4E7-AEF80D9F918F}" srcId="{A1821FB1-0FD7-4012-B0D1-5FED0499178B}" destId="{49846ACA-7A23-476F-92B7-AEB982A1C25D}" srcOrd="0" destOrd="0" parTransId="{E9A44106-1D26-4AB0-9DD9-2698192B8039}" sibTransId="{B13047DF-1CF5-4106-9EDA-77BEA66C9F8F}"/>
    <dgm:cxn modelId="{1DDE91A4-FCBA-4A0F-B06B-A5EC36DD71F2}" type="presOf" srcId="{A1821FB1-0FD7-4012-B0D1-5FED0499178B}" destId="{7485A970-EB81-4DEE-9D2B-8896D4FF157C}" srcOrd="0" destOrd="0" presId="urn:microsoft.com/office/officeart/2005/8/layout/vList2"/>
    <dgm:cxn modelId="{D64BE18E-2185-496E-B328-05320DA0F805}" type="presParOf" srcId="{7485A970-EB81-4DEE-9D2B-8896D4FF157C}" destId="{01E72F07-E342-4A1A-A91D-11A998A46740}" srcOrd="0" destOrd="0" presId="urn:microsoft.com/office/officeart/2005/8/layout/vList2"/>
    <dgm:cxn modelId="{48AA5CC3-D2C2-4AD1-96BD-2AD6E5AEAB1B}" type="presParOf" srcId="{7485A970-EB81-4DEE-9D2B-8896D4FF157C}" destId="{F0102133-D1EB-4CD7-8CD3-FB4233136E4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AA6C7D-746D-4981-9023-5DA4CA0B5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12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29718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57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578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5476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ne-butik.ru/accessories/spiegelau/champagne_1410129/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www.dp-trade.ru/images/news/2007/05/grau_gef.jpg" TargetMode="External"/><Relationship Id="rId2" Type="http://schemas.openxmlformats.org/officeDocument/2006/relationships/hyperlink" Target="http://www.dp-trade.ru/images/news/2007/05/restaurant_cognac.jpg" TargetMode="Externa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ine-butik.ru/accessories/spiegelau/white_wine_1410102/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hyperlink" Target="http://www.wine-butik.ru/accessories/spiegelau/1418102/" TargetMode="External"/><Relationship Id="rId4" Type="http://schemas.openxmlformats.org/officeDocument/2006/relationships/hyperlink" Target="http://www.dp-trade.ru/images/news/2007/05/pinot_noire.jpg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www.wine-butik.ru/accessories/spiegelau/beer_1410119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://1podarok.ru/good/2463/" TargetMode="External"/><Relationship Id="rId18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hyperlink" Target="http://1podarok.ru/good/2509/" TargetMode="External"/><Relationship Id="rId12" Type="http://schemas.openxmlformats.org/officeDocument/2006/relationships/image" Target="../media/image27.jpeg"/><Relationship Id="rId17" Type="http://schemas.openxmlformats.org/officeDocument/2006/relationships/hyperlink" Target="http://1podarok.ru/good/2518/" TargetMode="External"/><Relationship Id="rId2" Type="http://schemas.openxmlformats.org/officeDocument/2006/relationships/hyperlink" Target="http://1podarok.ru/good/2477/" TargetMode="Externa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hyperlink" Target="http://1podarok.ru/good/2501/" TargetMode="External"/><Relationship Id="rId5" Type="http://schemas.openxmlformats.org/officeDocument/2006/relationships/hyperlink" Target="http://1podarok.ru/good/2500/" TargetMode="External"/><Relationship Id="rId15" Type="http://schemas.openxmlformats.org/officeDocument/2006/relationships/hyperlink" Target="http://1podarok.ru/good/2462/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1podarok.ru/good/2481/" TargetMode="External"/><Relationship Id="rId1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villagekitchen.com/mfg/bormioli/duralex/picardie/art/picard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jpeg"/><Relationship Id="rId4" Type="http://schemas.openxmlformats.org/officeDocument/2006/relationships/hyperlink" Target="http://www.sunmaster.ru/foto2/stekla/1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eleron%20850\&#1055;&#1044;&#1044;\&#1089;&#1090;&#1077;&#1082;&#1083;&#1086;%20&#1090;&#1086;&#1074;&#1072;&#1088;&#1086;&#1074;&#1077;&#1076;&#1077;&#1085;&#1080;&#1077;\YouTube%20Video%207.mpg" TargetMode="Externa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eleron%20850\&#1055;&#1044;&#1044;\&#1089;&#1090;&#1077;&#1082;&#1083;&#1086;%20&#1090;&#1086;&#1074;&#1072;&#1088;&#1086;&#1074;&#1077;&#1076;&#1077;&#1085;&#1080;&#1077;\YouTube%20Video%202.mpg" TargetMode="External"/><Relationship Id="rId6" Type="http://schemas.openxmlformats.org/officeDocument/2006/relationships/slide" Target="slide15.xml"/><Relationship Id="rId5" Type="http://schemas.openxmlformats.org/officeDocument/2006/relationships/image" Target="../media/image91.png"/><Relationship Id="rId4" Type="http://schemas.openxmlformats.org/officeDocument/2006/relationships/slide" Target="slide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6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eleron%20850\&#1055;&#1044;&#1044;\&#1089;&#1090;&#1077;&#1082;&#1083;&#1086;%20&#1090;&#1086;&#1074;&#1072;&#1088;&#1086;&#1074;&#1077;&#1076;&#1077;&#1085;&#1080;&#1077;\YouTube%20Video%205.mpg" TargetMode="Externa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slide" Target="slide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3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3442" y="3140968"/>
            <a:ext cx="7924800" cy="68580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СТЕКЛЯННЫЕ ТОВАРЫ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-2052638" y="0"/>
            <a:ext cx="11196638" cy="64087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algn="ctr"/>
            <a:endParaRPr lang="ru-RU"/>
          </a:p>
          <a:p>
            <a:pPr marL="342900" indent="-342900" algn="ctr"/>
            <a:endParaRPr lang="ru-RU" b="1"/>
          </a:p>
          <a:p>
            <a:pPr marL="342900" indent="-342900" algn="ctr"/>
            <a:r>
              <a:rPr lang="ru-RU" b="1"/>
              <a:t>                                </a:t>
            </a:r>
            <a:r>
              <a:rPr lang="ru-RU" b="1">
                <a:solidFill>
                  <a:srgbClr val="0000CC"/>
                </a:solidFill>
              </a:rPr>
              <a:t>для окрашивания стекла </a:t>
            </a:r>
          </a:p>
          <a:p>
            <a:pPr marL="342900" indent="-342900" algn="ctr"/>
            <a:r>
              <a:rPr lang="ru-RU" b="1">
                <a:solidFill>
                  <a:srgbClr val="0000CC"/>
                </a:solidFill>
              </a:rPr>
              <a:t>                            используют также </a:t>
            </a:r>
          </a:p>
          <a:p>
            <a:pPr marL="342900" indent="-342900" algn="ctr"/>
            <a:r>
              <a:rPr lang="ru-RU" b="1" i="1">
                <a:solidFill>
                  <a:srgbClr val="0000CC"/>
                </a:solidFill>
              </a:rPr>
              <a:t>                  редкоземельные </a:t>
            </a:r>
          </a:p>
          <a:p>
            <a:pPr marL="342900" indent="-342900" algn="ctr"/>
            <a:r>
              <a:rPr lang="ru-RU" b="1" i="1">
                <a:solidFill>
                  <a:srgbClr val="0000CC"/>
                </a:solidFill>
              </a:rPr>
              <a:t>                 элементы</a:t>
            </a:r>
            <a:r>
              <a:rPr lang="ru-RU" b="1">
                <a:solidFill>
                  <a:srgbClr val="0000CC"/>
                </a:solidFill>
              </a:rPr>
              <a:t> </a:t>
            </a:r>
          </a:p>
          <a:p>
            <a:pPr marL="342900" indent="-342900" algn="ctr"/>
            <a:r>
              <a:rPr lang="ru-RU" b="1">
                <a:solidFill>
                  <a:srgbClr val="0000CC"/>
                </a:solidFill>
              </a:rPr>
              <a:t>                            для получения цветов: </a:t>
            </a:r>
          </a:p>
          <a:p>
            <a:pPr marL="342900" indent="-342900" algn="ctr">
              <a:buFontTx/>
              <a:buChar char="•"/>
            </a:pPr>
            <a:endParaRPr lang="ru-RU" b="1">
              <a:solidFill>
                <a:srgbClr val="0000CC"/>
              </a:solidFill>
            </a:endParaRPr>
          </a:p>
          <a:p>
            <a:pPr marL="342900" indent="-342900" algn="ctr"/>
            <a:endParaRPr lang="ru-RU"/>
          </a:p>
          <a:p>
            <a:pPr marL="342900" indent="-342900" algn="ctr"/>
            <a:endParaRPr lang="ru-RU"/>
          </a:p>
          <a:p>
            <a:pPr marL="342900" indent="-342900" algn="ctr"/>
            <a:endParaRPr lang="ru-RU">
              <a:solidFill>
                <a:srgbClr val="0000CC"/>
              </a:solidFill>
            </a:endParaRP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---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b="1" u="sng">
                <a:solidFill>
                  <a:srgbClr val="FF0000"/>
                </a:solidFill>
              </a:rPr>
              <a:t>желтого</a:t>
            </a:r>
            <a:r>
              <a:rPr lang="ru-RU">
                <a:solidFill>
                  <a:srgbClr val="0000CC"/>
                </a:solidFill>
              </a:rPr>
              <a:t> - двуокись церия с двуокисью титана, или окись 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самария;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--- </a:t>
            </a:r>
            <a:r>
              <a:rPr lang="ru-RU" b="1" u="sng">
                <a:solidFill>
                  <a:srgbClr val="FF0000"/>
                </a:solidFill>
              </a:rPr>
              <a:t>лимонно</a:t>
            </a:r>
            <a:r>
              <a:rPr lang="ru-RU">
                <a:solidFill>
                  <a:srgbClr val="0000CC"/>
                </a:solidFill>
              </a:rPr>
              <a:t>-желтого - необожженный перлит с двуокисью 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церия или двуокисью титана;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--- </a:t>
            </a:r>
            <a:r>
              <a:rPr lang="ru-RU" b="1" u="sng">
                <a:solidFill>
                  <a:srgbClr val="FF0000"/>
                </a:solidFill>
              </a:rPr>
              <a:t>янтарно-желтого</a:t>
            </a:r>
            <a:r>
              <a:rPr lang="ru-RU">
                <a:solidFill>
                  <a:srgbClr val="0000CC"/>
                </a:solidFill>
              </a:rPr>
              <a:t> - окись церия;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--- </a:t>
            </a:r>
            <a:r>
              <a:rPr lang="ru-RU" b="1" u="sng">
                <a:solidFill>
                  <a:srgbClr val="FF0000"/>
                </a:solidFill>
              </a:rPr>
              <a:t>зелено-золотистого</a:t>
            </a:r>
            <a:r>
              <a:rPr lang="ru-RU">
                <a:solidFill>
                  <a:srgbClr val="0000CC"/>
                </a:solidFill>
              </a:rPr>
              <a:t>-окись празеодима;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--- </a:t>
            </a:r>
            <a:r>
              <a:rPr lang="ru-RU" b="1" u="sng">
                <a:solidFill>
                  <a:srgbClr val="FF0000"/>
                </a:solidFill>
              </a:rPr>
              <a:t>фиолетово-сиреневый</a:t>
            </a:r>
            <a:r>
              <a:rPr lang="ru-RU">
                <a:solidFill>
                  <a:srgbClr val="0000CC"/>
                </a:solidFill>
              </a:rPr>
              <a:t> - окись неодима;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--- </a:t>
            </a:r>
            <a:r>
              <a:rPr lang="ru-RU" b="1" u="sng">
                <a:solidFill>
                  <a:srgbClr val="FF0000"/>
                </a:solidFill>
              </a:rPr>
              <a:t>розово-фиолетовый</a:t>
            </a:r>
            <a:r>
              <a:rPr lang="ru-RU">
                <a:solidFill>
                  <a:srgbClr val="0000CC"/>
                </a:solidFill>
              </a:rPr>
              <a:t> - окись неодима с металлическим 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селеном;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--- </a:t>
            </a:r>
            <a:r>
              <a:rPr lang="ru-RU" b="1" u="sng">
                <a:solidFill>
                  <a:srgbClr val="FF0000"/>
                </a:solidFill>
              </a:rPr>
              <a:t>темно-розовый</a:t>
            </a:r>
            <a:r>
              <a:rPr lang="ru-RU" b="1" u="sng">
                <a:solidFill>
                  <a:srgbClr val="0000CC"/>
                </a:solidFill>
              </a:rPr>
              <a:t> </a:t>
            </a:r>
            <a:r>
              <a:rPr lang="ru-RU">
                <a:solidFill>
                  <a:srgbClr val="0000CC"/>
                </a:solidFill>
              </a:rPr>
              <a:t>- окись эрбия;</a:t>
            </a:r>
          </a:p>
          <a:p>
            <a:pPr marL="342900" indent="-342900" algn="ctr"/>
            <a:r>
              <a:rPr lang="ru-RU">
                <a:solidFill>
                  <a:srgbClr val="0000CC"/>
                </a:solidFill>
              </a:rPr>
              <a:t>--- </a:t>
            </a:r>
            <a:r>
              <a:rPr lang="ru-RU" b="1" u="sng">
                <a:solidFill>
                  <a:srgbClr val="FF0000"/>
                </a:solidFill>
              </a:rPr>
              <a:t>красный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rgbClr val="0000CC"/>
                </a:solidFill>
              </a:rPr>
              <a:t>- дидим с селеном;</a:t>
            </a:r>
          </a:p>
          <a:p>
            <a:pPr marL="342900" indent="-342900" algn="ctr"/>
            <a:r>
              <a:rPr lang="ru-RU" b="1">
                <a:solidFill>
                  <a:srgbClr val="0000CC"/>
                </a:solidFill>
              </a:rPr>
              <a:t>---</a:t>
            </a:r>
            <a:r>
              <a:rPr lang="ru-RU" sz="1700" b="1" u="sng">
                <a:solidFill>
                  <a:srgbClr val="FF0000"/>
                </a:solidFill>
              </a:rPr>
              <a:t>селеновый рубин</a:t>
            </a:r>
            <a:r>
              <a:rPr lang="ru-RU" sz="1700" b="1">
                <a:solidFill>
                  <a:srgbClr val="0000CC"/>
                </a:solidFill>
              </a:rPr>
              <a:t> -селен и неодим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284675" name="AutoShape 3"/>
          <p:cNvSpPr>
            <a:spLocks noChangeArrowheads="1"/>
          </p:cNvSpPr>
          <p:nvPr/>
        </p:nvSpPr>
        <p:spPr bwMode="auto">
          <a:xfrm>
            <a:off x="684213" y="188913"/>
            <a:ext cx="7667625" cy="187325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284676" name="AutoShape 4"/>
          <p:cNvSpPr>
            <a:spLocks noChangeArrowheads="1"/>
          </p:cNvSpPr>
          <p:nvPr/>
        </p:nvSpPr>
        <p:spPr bwMode="auto">
          <a:xfrm>
            <a:off x="323850" y="2276475"/>
            <a:ext cx="8569325" cy="4581525"/>
          </a:xfrm>
          <a:prstGeom prst="flowChartMultidocumen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2627313" y="333375"/>
            <a:ext cx="44656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7188" algn="just"/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используют для получения непрозрачного стекла. При этом в зависимости от светопропускания стекло бывает молочным (коэффициент светопропускания не менее 0,6) или опаловым (менее 0,6). В качестве  глушителей  применяют  фосфорно-кислый  кальций,  костяную  муку,  криолит,  окись  олова, кремнефтористый натрий, а также соединения цинка, фосфора, фтора, тальк.</a:t>
            </a:r>
          </a:p>
        </p:txBody>
      </p:sp>
      <p:sp>
        <p:nvSpPr>
          <p:cNvPr id="285699" name="AutoShape 3"/>
          <p:cNvSpPr>
            <a:spLocks noChangeArrowheads="1"/>
          </p:cNvSpPr>
          <p:nvPr/>
        </p:nvSpPr>
        <p:spPr bwMode="auto">
          <a:xfrm>
            <a:off x="2268538" y="188913"/>
            <a:ext cx="5256212" cy="316865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900113" y="4365625"/>
            <a:ext cx="19431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Глушители</a:t>
            </a:r>
            <a:r>
              <a:rPr lang="ru-RU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5701" name="AutoShape 5"/>
          <p:cNvSpPr>
            <a:spLocks noChangeArrowheads="1"/>
          </p:cNvSpPr>
          <p:nvPr/>
        </p:nvSpPr>
        <p:spPr bwMode="auto">
          <a:xfrm>
            <a:off x="468313" y="3644900"/>
            <a:ext cx="2951162" cy="2089150"/>
          </a:xfrm>
          <a:prstGeom prst="irregularSeal1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000"/>
              <a:t> </a:t>
            </a:r>
            <a:r>
              <a:rPr lang="ru-RU" sz="3600" b="0">
                <a:solidFill>
                  <a:schemeClr val="bg1"/>
                </a:solidFill>
                <a:latin typeface="Monotype Corsiva" pitchFamily="66" charset="0"/>
              </a:rPr>
              <a:t>кальций-натрий-силикатное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0">
                <a:solidFill>
                  <a:schemeClr val="bg1"/>
                </a:solidFill>
                <a:latin typeface="Monotype Corsiva" pitchFamily="66" charset="0"/>
              </a:rPr>
              <a:t>(обыкновенное)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состав: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</a:t>
            </a:r>
            <a:r>
              <a:rPr lang="en-US" sz="2000"/>
              <a:t>~</a:t>
            </a:r>
            <a:r>
              <a:rPr lang="ru-RU" sz="2000"/>
              <a:t>70-76% </a:t>
            </a:r>
            <a:r>
              <a:rPr lang="en-US" sz="2000"/>
              <a:t>SiO</a:t>
            </a:r>
            <a:r>
              <a:rPr lang="en-US" sz="2000" baseline="-12000"/>
              <a:t>2</a:t>
            </a: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</a:t>
            </a:r>
            <a:r>
              <a:rPr lang="en-US" sz="2000"/>
              <a:t>~</a:t>
            </a:r>
            <a:r>
              <a:rPr lang="ru-RU" sz="2000"/>
              <a:t>8-10% </a:t>
            </a:r>
            <a:r>
              <a:rPr lang="en-US" sz="2000"/>
              <a:t>CaO, MgO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</a:t>
            </a:r>
            <a:r>
              <a:rPr lang="en-US" sz="2000"/>
              <a:t>	~</a:t>
            </a:r>
            <a:r>
              <a:rPr lang="ru-RU" sz="2000"/>
              <a:t>8-10% </a:t>
            </a:r>
            <a:r>
              <a:rPr lang="en-US" sz="2000"/>
              <a:t>K</a:t>
            </a:r>
            <a:r>
              <a:rPr lang="en-US" sz="2000" baseline="-12000"/>
              <a:t>2</a:t>
            </a:r>
            <a:r>
              <a:rPr lang="en-US" sz="2000"/>
              <a:t>O, Na</a:t>
            </a:r>
            <a:r>
              <a:rPr lang="en-US" sz="2000" baseline="-12000"/>
              <a:t>2</a:t>
            </a:r>
            <a:r>
              <a:rPr lang="en-US" sz="2000"/>
              <a:t>O</a:t>
            </a: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 </a:t>
            </a:r>
            <a:r>
              <a:rPr lang="en-US" sz="2000"/>
              <a:t>K</a:t>
            </a:r>
            <a:r>
              <a:rPr lang="en-US" sz="2000" baseline="-12000"/>
              <a:t>2</a:t>
            </a:r>
            <a:r>
              <a:rPr lang="en-US" sz="2000"/>
              <a:t>O &gt; Na</a:t>
            </a:r>
            <a:r>
              <a:rPr lang="en-US" sz="2000" baseline="-12000"/>
              <a:t>2</a:t>
            </a:r>
            <a:r>
              <a:rPr lang="en-US" sz="2000"/>
              <a:t>O</a:t>
            </a:r>
            <a:r>
              <a:rPr lang="ru-RU" sz="2000"/>
              <a:t> </a:t>
            </a:r>
            <a:r>
              <a:rPr lang="ru-RU" sz="2000" i="1"/>
              <a:t>калийные стекла</a:t>
            </a:r>
            <a:r>
              <a:rPr lang="ru-RU" sz="2000"/>
              <a:t> </a:t>
            </a: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  <a:r>
              <a:rPr lang="en-US" sz="1600"/>
              <a:t>(</a:t>
            </a:r>
            <a:r>
              <a:rPr lang="ru-RU" sz="1600"/>
              <a:t>оптические свойства стекла повышаются, </a:t>
            </a: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/>
              <a:t>	</a:t>
            </a:r>
            <a:r>
              <a:rPr lang="ru-RU" sz="1600"/>
              <a:t>стекло применяется для изготовления сортовой посуды</a:t>
            </a:r>
            <a:r>
              <a:rPr lang="en-US" sz="1600"/>
              <a:t>)</a:t>
            </a: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 </a:t>
            </a:r>
            <a:r>
              <a:rPr lang="en-US" sz="2000"/>
              <a:t>K</a:t>
            </a:r>
            <a:r>
              <a:rPr lang="en-US" sz="2000" baseline="-12000"/>
              <a:t>2</a:t>
            </a:r>
            <a:r>
              <a:rPr lang="en-US" sz="2000"/>
              <a:t>O &lt; Na</a:t>
            </a:r>
            <a:r>
              <a:rPr lang="en-US" sz="2000" baseline="-12000"/>
              <a:t>2</a:t>
            </a:r>
            <a:r>
              <a:rPr lang="en-US" sz="2000"/>
              <a:t>O</a:t>
            </a:r>
            <a:r>
              <a:rPr lang="ru-RU" sz="2000"/>
              <a:t> </a:t>
            </a:r>
            <a:r>
              <a:rPr lang="ru-RU" sz="2000" i="1"/>
              <a:t>натриевые</a:t>
            </a:r>
            <a:r>
              <a:rPr lang="en-US" sz="2000" i="1"/>
              <a:t> </a:t>
            </a:r>
            <a:r>
              <a:rPr lang="ru-RU" sz="2000" i="1"/>
              <a:t>стекла</a:t>
            </a:r>
            <a:r>
              <a:rPr lang="ru-RU" sz="20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	(используют для тары, строительства, технических целей)</a:t>
            </a:r>
          </a:p>
        </p:txBody>
      </p:sp>
      <p:pic>
        <p:nvPicPr>
          <p:cNvPr id="112644" name="Picture 4" descr="кр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205038"/>
            <a:ext cx="2457450" cy="24098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8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 descr="ohv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2933700"/>
            <a:ext cx="5238750" cy="3924300"/>
          </a:xfrm>
          <a:prstGeom prst="rect">
            <a:avLst/>
          </a:prstGeom>
          <a:noFill/>
        </p:spPr>
      </p:pic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>
                <a:latin typeface="Arial Unicode MS" pitchFamily="34" charset="-128"/>
              </a:rPr>
              <a:t>кальций-натрий-силикатное (обыкновенное) стекло</a:t>
            </a:r>
          </a:p>
        </p:txBody>
      </p:sp>
      <p:pic>
        <p:nvPicPr>
          <p:cNvPr id="146446" name="Picture 14" descr="Рисунок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71613"/>
            <a:ext cx="4859338" cy="26050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7" name="Picture 9" descr="restaurant_cognac_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0" y="0"/>
            <a:ext cx="1968500" cy="2952750"/>
          </a:xfrm>
          <a:prstGeom prst="rect">
            <a:avLst/>
          </a:prstGeom>
          <a:noFill/>
        </p:spPr>
      </p:pic>
      <p:pic>
        <p:nvPicPr>
          <p:cNvPr id="155661" name="Picture 13" descr="pinot_noire_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5338" y="3860800"/>
            <a:ext cx="1998662" cy="2663825"/>
          </a:xfrm>
          <a:prstGeom prst="rect">
            <a:avLst/>
          </a:prstGeom>
          <a:noFill/>
        </p:spPr>
      </p:pic>
      <p:sp>
        <p:nvSpPr>
          <p:cNvPr id="155665" name="Rectangle 17"/>
          <p:cNvSpPr>
            <a:spLocks noGrp="1" noChangeArrowheads="1"/>
          </p:cNvSpPr>
          <p:nvPr>
            <p:ph type="title" sz="quarter"/>
          </p:nvPr>
        </p:nvSpPr>
        <p:spPr>
          <a:xfrm>
            <a:off x="996950" y="547688"/>
            <a:ext cx="7391400" cy="563562"/>
          </a:xfrm>
        </p:spPr>
        <p:txBody>
          <a:bodyPr/>
          <a:lstStyle/>
          <a:p>
            <a:r>
              <a:rPr lang="ru-RU" sz="2000" b="0">
                <a:latin typeface="Arial Unicode MS" pitchFamily="34" charset="-128"/>
              </a:rPr>
              <a:t>Изделия из обыкновенного стекла</a:t>
            </a:r>
          </a:p>
        </p:txBody>
      </p:sp>
      <p:pic>
        <p:nvPicPr>
          <p:cNvPr id="155667" name="Picture 19" descr="Willsberger White wine 1410102">
            <a:hlinkClick r:id="rId6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493963" cy="3141663"/>
          </a:xfrm>
          <a:noFill/>
          <a:ln>
            <a:miter lim="800000"/>
            <a:headEnd/>
            <a:tailEnd/>
          </a:ln>
        </p:spPr>
      </p:pic>
      <p:pic>
        <p:nvPicPr>
          <p:cNvPr id="155676" name="Picture 28" descr="Willsberger Champagne 1410129">
            <a:hlinkClick r:id="rId8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795963" y="2781300"/>
            <a:ext cx="1735137" cy="2187575"/>
          </a:xfrm>
          <a:noFill/>
          <a:ln>
            <a:miter lim="800000"/>
            <a:headEnd/>
            <a:tailEnd/>
          </a:ln>
        </p:spPr>
      </p:pic>
      <p:pic>
        <p:nvPicPr>
          <p:cNvPr id="155670" name="Picture 22" descr="Willsberger Water 1418102">
            <a:hlinkClick r:id="rId10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252413" y="3213100"/>
            <a:ext cx="2400301" cy="3024188"/>
          </a:xfrm>
          <a:noFill/>
          <a:ln>
            <a:miter lim="800000"/>
            <a:headEnd/>
            <a:tailEnd/>
          </a:ln>
        </p:spPr>
      </p:pic>
      <p:pic>
        <p:nvPicPr>
          <p:cNvPr id="155659" name="Picture 11" descr="grau_gef_s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3213" y="4121150"/>
            <a:ext cx="3649662" cy="2736850"/>
          </a:xfrm>
          <a:prstGeom prst="rect">
            <a:avLst/>
          </a:prstGeom>
          <a:noFill/>
        </p:spPr>
      </p:pic>
      <p:pic>
        <p:nvPicPr>
          <p:cNvPr id="155673" name="Picture 25" descr="Willsberger Beer 1410119">
            <a:hlinkClick r:id="rId1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836738" y="2133600"/>
            <a:ext cx="2663825" cy="2663825"/>
          </a:xfrm>
          <a:noFill/>
          <a:ln>
            <a:miter lim="800000"/>
            <a:headEnd/>
            <a:tailEnd/>
          </a:ln>
        </p:spPr>
      </p:pic>
      <p:pic>
        <p:nvPicPr>
          <p:cNvPr id="155655" name="Picture 7" descr="БОКАЛЫ &quot;ПАУТИНКА&quot; Д/МАРТИНИ 6ШТ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4300" y="1052513"/>
            <a:ext cx="2370138" cy="28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5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b="0">
                <a:solidFill>
                  <a:schemeClr val="bg1"/>
                </a:solidFill>
                <a:latin typeface="Monotype Corsiva" pitchFamily="66" charset="0"/>
              </a:rPr>
              <a:t>хрустальное стекло</a:t>
            </a:r>
            <a:r>
              <a:rPr lang="ru-RU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i="1" u="sng"/>
              <a:t>Свинцовый</a:t>
            </a:r>
            <a:r>
              <a:rPr lang="ru-RU" sz="200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r>
              <a:rPr lang="ru-RU" sz="1400"/>
              <a:t>стекло хрустальное - не менее 10% Р</a:t>
            </a:r>
            <a:r>
              <a:rPr lang="en-US" sz="1400"/>
              <a:t>b</a:t>
            </a:r>
            <a:r>
              <a:rPr lang="ru-RU" sz="1400"/>
              <a:t>О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r>
              <a:rPr lang="ru-RU" sz="1400"/>
              <a:t>малосвинцовый хрусталь – 18-24%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r>
              <a:rPr lang="ru-RU" sz="1400"/>
              <a:t>свинцовый хрусталь –24-30%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r>
              <a:rPr lang="ru-RU" sz="1400"/>
              <a:t>высокосвинцовый хрусталь – 30-38% Р</a:t>
            </a:r>
            <a:r>
              <a:rPr lang="en-US" sz="1400"/>
              <a:t>b</a:t>
            </a:r>
            <a:r>
              <a:rPr lang="ru-RU" sz="1400"/>
              <a:t>О</a:t>
            </a:r>
            <a:endParaRPr lang="en-US" sz="1400"/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r>
              <a:rPr lang="ru-RU" sz="1400"/>
              <a:t>оптическое стекло – до 52% Р</a:t>
            </a:r>
            <a:r>
              <a:rPr lang="en-US" sz="1400"/>
              <a:t>b</a:t>
            </a:r>
            <a:r>
              <a:rPr lang="ru-RU" sz="1400"/>
              <a:t>О</a:t>
            </a:r>
            <a:endParaRPr lang="en-US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endParaRPr lang="ru-RU" sz="1400" i="1" u="sng"/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i="1" u="sng"/>
              <a:t>Бессвинцовый</a:t>
            </a:r>
            <a:r>
              <a:rPr lang="ru-RU" sz="20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r>
              <a:rPr lang="ru-RU" sz="1400" i="1"/>
              <a:t>бариевый</a:t>
            </a:r>
            <a:r>
              <a:rPr lang="ru-RU" sz="1400"/>
              <a:t> (не менее 20% оксида бария),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r>
              <a:rPr lang="ru-RU" sz="1400" i="1"/>
              <a:t>циркониевый</a:t>
            </a:r>
            <a:r>
              <a:rPr lang="ru-RU" sz="1400"/>
              <a:t> (8-10% оксида циркония)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r>
              <a:rPr lang="ru-RU" sz="1400" i="1"/>
              <a:t>лантановый</a:t>
            </a:r>
            <a:r>
              <a:rPr lang="ru-RU" sz="1400"/>
              <a:t> (4% оксида лантана)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4"/>
              </a:buBlip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1400"/>
              <a:t>Стекло с содержанием 7-10% оксида бария называют “</a:t>
            </a:r>
            <a:r>
              <a:rPr lang="ru-RU" sz="1400" i="1"/>
              <a:t>богемское стекло</a:t>
            </a:r>
            <a:r>
              <a:rPr lang="ru-RU" sz="1400"/>
              <a:t>”.</a:t>
            </a:r>
            <a:endParaRPr lang="en-US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pic>
        <p:nvPicPr>
          <p:cNvPr id="113676" name="Picture 12" descr="Горный хруста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616325"/>
            <a:ext cx="2232025" cy="178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3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3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 descr="h_b5b8cc5057edd3c930f4642eb6668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196975"/>
            <a:ext cx="3563937" cy="3208338"/>
          </a:xfrm>
          <a:prstGeom prst="rect">
            <a:avLst/>
          </a:prstGeom>
          <a:noFill/>
        </p:spPr>
      </p:pic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Изделия из хрусталя</a:t>
            </a:r>
          </a:p>
        </p:txBody>
      </p:sp>
      <p:pic>
        <p:nvPicPr>
          <p:cNvPr id="141320" name="Picture 8" descr="Хрустальная скульптура &quot;HIGHWAY LEADER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500438"/>
            <a:ext cx="3455987" cy="3111500"/>
          </a:xfrm>
          <a:noFill/>
          <a:ln>
            <a:miter lim="800000"/>
            <a:headEnd/>
            <a:tailEnd/>
          </a:ln>
        </p:spPr>
      </p:pic>
      <p:pic>
        <p:nvPicPr>
          <p:cNvPr id="141326" name="Picture 14" descr="Рисунок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0350"/>
            <a:ext cx="1604962" cy="36004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AutoShape 5" descr="Магазин . Лотос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45415" name="Picture 7" descr="Посуда »  Хрусталь » Графины, кувшины, штофы  Графин ВОЗРОЖДЕНИЕ рисунок  сетк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484313"/>
            <a:ext cx="1433513" cy="2897187"/>
          </a:xfrm>
          <a:prstGeom prst="rect">
            <a:avLst/>
          </a:prstGeom>
          <a:noFill/>
        </p:spPr>
      </p:pic>
      <p:pic>
        <p:nvPicPr>
          <p:cNvPr id="145417" name="Picture 9" descr="2477_s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628775"/>
            <a:ext cx="1420813" cy="2486025"/>
          </a:xfrm>
          <a:prstGeom prst="rect">
            <a:avLst/>
          </a:prstGeom>
          <a:noFill/>
        </p:spPr>
      </p:pic>
      <p:pic>
        <p:nvPicPr>
          <p:cNvPr id="145419" name="Picture 11" descr="2500_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484313"/>
            <a:ext cx="1303337" cy="2947987"/>
          </a:xfrm>
          <a:prstGeom prst="rect">
            <a:avLst/>
          </a:prstGeom>
          <a:noFill/>
        </p:spPr>
      </p:pic>
      <p:pic>
        <p:nvPicPr>
          <p:cNvPr id="145421" name="Picture 13" descr="2509_s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4724400"/>
            <a:ext cx="1582738" cy="1582738"/>
          </a:xfrm>
          <a:prstGeom prst="rect">
            <a:avLst/>
          </a:prstGeom>
          <a:noFill/>
        </p:spPr>
      </p:pic>
      <p:pic>
        <p:nvPicPr>
          <p:cNvPr id="145423" name="Picture 15" descr="2481_s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9750" y="3068638"/>
            <a:ext cx="1371600" cy="1800225"/>
          </a:xfrm>
          <a:prstGeom prst="rect">
            <a:avLst/>
          </a:prstGeom>
          <a:noFill/>
        </p:spPr>
      </p:pic>
      <p:pic>
        <p:nvPicPr>
          <p:cNvPr id="145425" name="Picture 17" descr="2501_s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1188" y="1484313"/>
            <a:ext cx="1296987" cy="1296987"/>
          </a:xfrm>
          <a:prstGeom prst="rect">
            <a:avLst/>
          </a:prstGeom>
          <a:noFill/>
        </p:spPr>
      </p:pic>
      <p:pic>
        <p:nvPicPr>
          <p:cNvPr id="145427" name="Picture 19" descr="2463_s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4797425"/>
            <a:ext cx="1770062" cy="1770063"/>
          </a:xfrm>
          <a:prstGeom prst="rect">
            <a:avLst/>
          </a:prstGeom>
          <a:noFill/>
        </p:spPr>
      </p:pic>
      <p:pic>
        <p:nvPicPr>
          <p:cNvPr id="145429" name="Picture 21" descr="2462_s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2327275"/>
            <a:ext cx="1439862" cy="1422400"/>
          </a:xfrm>
          <a:prstGeom prst="rect">
            <a:avLst/>
          </a:prstGeom>
          <a:noFill/>
        </p:spPr>
      </p:pic>
      <p:pic>
        <p:nvPicPr>
          <p:cNvPr id="145433" name="Picture 25" descr="2518_s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5650" y="5013325"/>
            <a:ext cx="3097213" cy="1665288"/>
          </a:xfrm>
          <a:prstGeom prst="rect">
            <a:avLst/>
          </a:prstGeom>
          <a:noFill/>
        </p:spPr>
      </p:pic>
      <p:sp>
        <p:nvSpPr>
          <p:cNvPr id="14543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/>
              <a:t>Свинцовый хрусталь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5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</p:spPr>
      </p:pic>
      <p:sp>
        <p:nvSpPr>
          <p:cNvPr id="150536" name="Rectangle 8"/>
          <p:cNvSpPr>
            <a:spLocks noGrp="1" noChangeArrowheads="1"/>
          </p:cNvSpPr>
          <p:nvPr>
            <p:ph type="title"/>
          </p:nvPr>
        </p:nvSpPr>
        <p:spPr>
          <a:xfrm>
            <a:off x="755650" y="1989138"/>
            <a:ext cx="7391400" cy="563562"/>
          </a:xfrm>
        </p:spPr>
        <p:txBody>
          <a:bodyPr/>
          <a:lstStyle/>
          <a:p>
            <a:r>
              <a:rPr lang="ru-RU" b="0"/>
              <a:t>Бессвинцовый хрусталь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9" name="Picture 5" descr="Хрустальный череп, найденный Митчелл-Хеджес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00213"/>
            <a:ext cx="4030662" cy="4537075"/>
          </a:xfrm>
          <a:prstGeom prst="rect">
            <a:avLst/>
          </a:prstGeom>
          <a:noFill/>
        </p:spPr>
      </p:pic>
      <p:pic>
        <p:nvPicPr>
          <p:cNvPr id="139271" name="Picture 7" descr="Хрустальная челюс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113213"/>
            <a:ext cx="2808287" cy="2106612"/>
          </a:xfrm>
          <a:prstGeom prst="rect">
            <a:avLst/>
          </a:prstGeom>
          <a:noFill/>
        </p:spPr>
      </p:pic>
      <p:pic>
        <p:nvPicPr>
          <p:cNvPr id="139273" name="Picture 9" descr="Хрустальный чере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728788"/>
            <a:ext cx="2808287" cy="2263775"/>
          </a:xfrm>
          <a:prstGeom prst="rect">
            <a:avLst/>
          </a:prstGeom>
          <a:noFill/>
        </p:spPr>
      </p:pic>
      <p:sp>
        <p:nvSpPr>
          <p:cNvPr id="13927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i="1">
                <a:latin typeface="Palatino Linotype" pitchFamily="18" charset="0"/>
              </a:rPr>
              <a:t>Хрустальные черепа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«Письмо о пользе стекла»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ru-RU" sz="2000"/>
              <a:t>Неправо о стекле те думают, Шувалов,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Которые стекло чтут ниже минералов,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Не меньше пользы в нем,</a:t>
            </a:r>
            <a:r>
              <a:rPr lang="ru-RU"/>
              <a:t> </a:t>
            </a:r>
            <a:r>
              <a:rPr lang="ru-RU" sz="2000"/>
              <a:t>не меньше в нем краса.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Не редко я для той с Парнасских гор спускаюсь,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И ныне от нея на верх их возвращаюсь.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Пою перед тобой в восторге похвалу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Не камням дорогим, не злату, но стеклу.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            М.В. Ломоносов 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Куратору Московского университета И.И.Шувалову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0">
                <a:latin typeface="Monotype Corsiva" pitchFamily="66" charset="0"/>
              </a:rPr>
              <a:t>“</a:t>
            </a:r>
            <a:r>
              <a:rPr lang="ru-RU" b="0">
                <a:latin typeface="Monotype Corsiva" pitchFamily="66" charset="0"/>
              </a:rPr>
              <a:t>Богемское стекло</a:t>
            </a:r>
            <a:r>
              <a:rPr lang="en-US" b="0">
                <a:latin typeface="Monotype Corsiva" pitchFamily="66" charset="0"/>
              </a:rPr>
              <a:t>”</a:t>
            </a:r>
            <a:endParaRPr lang="ru-RU" b="0">
              <a:latin typeface="Monotype Corsiva" pitchFamily="66" charset="0"/>
            </a:endParaRPr>
          </a:p>
        </p:txBody>
      </p:sp>
      <p:pic>
        <p:nvPicPr>
          <p:cNvPr id="114694" name="Picture 6" descr="bohmian crystal glass 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13" y="1570038"/>
            <a:ext cx="4522787" cy="4522787"/>
          </a:xfrm>
          <a:noFill/>
          <a:ln>
            <a:miter lim="800000"/>
            <a:headEnd/>
            <a:tailEnd/>
          </a:ln>
        </p:spPr>
      </p:pic>
      <p:pic>
        <p:nvPicPr>
          <p:cNvPr id="114697" name="Picture 9" descr="bohmian crystal glass 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6288" y="1570038"/>
            <a:ext cx="4522787" cy="45227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0">
                <a:latin typeface="Monotype Corsiva" pitchFamily="66" charset="0"/>
              </a:rPr>
              <a:t>“</a:t>
            </a:r>
            <a:r>
              <a:rPr lang="ru-RU" b="0">
                <a:latin typeface="Monotype Corsiva" pitchFamily="66" charset="0"/>
              </a:rPr>
              <a:t>Богемское стекло</a:t>
            </a:r>
            <a:r>
              <a:rPr lang="en-US" b="0">
                <a:latin typeface="Monotype Corsiva" pitchFamily="66" charset="0"/>
              </a:rPr>
              <a:t>”</a:t>
            </a:r>
            <a:endParaRPr lang="ru-RU" b="0">
              <a:latin typeface="Monotype Corsiva" pitchFamily="66" charset="0"/>
            </a:endParaRPr>
          </a:p>
        </p:txBody>
      </p:sp>
      <p:pic>
        <p:nvPicPr>
          <p:cNvPr id="166918" name="Picture 6" descr="стеклянные пилочки для ногтей, богем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163" y="1600200"/>
            <a:ext cx="6034087" cy="45259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ru-RU" b="0">
                <a:latin typeface="Monotype Corsiva" pitchFamily="66" charset="0"/>
              </a:rPr>
              <a:t> </a:t>
            </a:r>
            <a:r>
              <a:rPr lang="en-US" b="0">
                <a:latin typeface="Monotype Corsiva" pitchFamily="66" charset="0"/>
              </a:rPr>
              <a:t>“</a:t>
            </a:r>
            <a:r>
              <a:rPr lang="ru-RU" b="0">
                <a:latin typeface="Monotype Corsiva" pitchFamily="66" charset="0"/>
              </a:rPr>
              <a:t>Богемское стекло</a:t>
            </a:r>
            <a:r>
              <a:rPr lang="en-US" b="0">
                <a:latin typeface="Monotype Corsiva" pitchFamily="66" charset="0"/>
              </a:rPr>
              <a:t>”</a:t>
            </a:r>
            <a:endParaRPr lang="ru-RU" b="0">
              <a:latin typeface="Monotype Corsiva" pitchFamily="66" charset="0"/>
            </a:endParaRPr>
          </a:p>
        </p:txBody>
      </p:sp>
      <p:sp>
        <p:nvSpPr>
          <p:cNvPr id="167942" name="AutoShape 6" descr="Цветное богемское стекло, чешское стекло"/>
          <p:cNvSpPr>
            <a:spLocks noChangeAspect="1" noChangeArrowheads="1"/>
          </p:cNvSpPr>
          <p:nvPr/>
        </p:nvSpPr>
        <p:spPr bwMode="auto">
          <a:xfrm>
            <a:off x="1392238" y="901700"/>
            <a:ext cx="5664200" cy="57626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67944" name="AutoShape 8" descr="Цветное богемское стекло, чешское стекло"/>
          <p:cNvSpPr>
            <a:spLocks noChangeAspect="1" noChangeArrowheads="1"/>
          </p:cNvSpPr>
          <p:nvPr/>
        </p:nvSpPr>
        <p:spPr bwMode="auto">
          <a:xfrm>
            <a:off x="1392238" y="901700"/>
            <a:ext cx="5664200" cy="57626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67946" name="AutoShape 10" descr="Цветное богемское стекло, чешское стекло"/>
          <p:cNvSpPr>
            <a:spLocks noChangeAspect="1" noChangeArrowheads="1"/>
          </p:cNvSpPr>
          <p:nvPr/>
        </p:nvSpPr>
        <p:spPr bwMode="auto">
          <a:xfrm>
            <a:off x="1392238" y="901700"/>
            <a:ext cx="5664200" cy="57626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67948" name="AutoShape 12" descr="Цветное богемское стекло, чешское стекло"/>
          <p:cNvSpPr>
            <a:spLocks noChangeAspect="1" noChangeArrowheads="1"/>
          </p:cNvSpPr>
          <p:nvPr/>
        </p:nvSpPr>
        <p:spPr bwMode="auto">
          <a:xfrm>
            <a:off x="1392238" y="901700"/>
            <a:ext cx="5664200" cy="57626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67950" name="AutoShape 14" descr="Цветное богемское стекло"/>
          <p:cNvSpPr>
            <a:spLocks noChangeAspect="1" noChangeArrowheads="1"/>
          </p:cNvSpPr>
          <p:nvPr/>
        </p:nvSpPr>
        <p:spPr bwMode="auto">
          <a:xfrm>
            <a:off x="1392238" y="665163"/>
            <a:ext cx="5664200" cy="6300787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67952" name="AutoShape 16" descr="Цветное чешское стекло"/>
          <p:cNvSpPr>
            <a:spLocks noChangeAspect="1" noChangeArrowheads="1"/>
          </p:cNvSpPr>
          <p:nvPr/>
        </p:nvSpPr>
        <p:spPr bwMode="auto">
          <a:xfrm>
            <a:off x="596900" y="1038225"/>
            <a:ext cx="7080250" cy="54514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67959" name="Picture 23" descr="цв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708275"/>
            <a:ext cx="3000375" cy="4176713"/>
          </a:xfrm>
          <a:noFill/>
          <a:ln>
            <a:miter lim="800000"/>
            <a:headEnd/>
            <a:tailEnd/>
          </a:ln>
        </p:spPr>
      </p:pic>
      <p:pic>
        <p:nvPicPr>
          <p:cNvPr id="167953" name="Picture 17" descr="ц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6084888" cy="468788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2133600"/>
            <a:ext cx="6707188" cy="4464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применяется в технических целях,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а также для изготовления бытовой жаростойкой</a:t>
            </a:r>
            <a:r>
              <a:rPr lang="en-US" sz="1400"/>
              <a:t> </a:t>
            </a:r>
            <a:r>
              <a:rPr lang="ru-RU" sz="1400"/>
              <a:t>посуды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1600"/>
          </a:p>
          <a:p>
            <a:pPr marL="533400" indent="-533400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000">
                <a:solidFill>
                  <a:srgbClr val="E9559F"/>
                </a:solidFill>
                <a:latin typeface="Minion Pro SmBd" pitchFamily="18" charset="0"/>
              </a:rPr>
              <a:t>Кварцевое стекло</a:t>
            </a:r>
            <a:r>
              <a:rPr lang="ru-RU" sz="1600" b="0"/>
              <a:t> состоит из чистого кремнезема,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1600" b="0"/>
              <a:t>	его состав аналогичен горному хрусталю. </a:t>
            </a:r>
            <a:endParaRPr lang="en-US" sz="1600" b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1600" b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1600" b="0"/>
              <a:t>	</a:t>
            </a:r>
            <a:r>
              <a:rPr lang="ru-RU" sz="1600" b="0"/>
              <a:t>Термостойкое (</a:t>
            </a:r>
            <a:r>
              <a:rPr lang="en-US" sz="1600" b="0"/>
              <a:t>t </a:t>
            </a:r>
            <a:r>
              <a:rPr lang="ru-RU" sz="1600" b="0"/>
              <a:t>пл</a:t>
            </a:r>
            <a:r>
              <a:rPr lang="en-US" sz="1600" b="0"/>
              <a:t> =</a:t>
            </a:r>
            <a:r>
              <a:rPr lang="ru-RU" sz="1600" b="0"/>
              <a:t>1713</a:t>
            </a:r>
            <a:r>
              <a:rPr lang="ru-RU" sz="1600" b="0" baseline="26000"/>
              <a:t>о</a:t>
            </a:r>
            <a:r>
              <a:rPr lang="ru-RU" sz="1600" b="0"/>
              <a:t>С)</a:t>
            </a:r>
            <a:r>
              <a:rPr lang="en-US" sz="1600" b="0"/>
              <a:t>,</a:t>
            </a:r>
            <a:r>
              <a:rPr lang="ru-RU" sz="1600" b="0"/>
              <a:t> огнеупорное,</a:t>
            </a:r>
            <a:endParaRPr lang="en-US" sz="1600" b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1600" b="0"/>
              <a:t>	</a:t>
            </a:r>
            <a:r>
              <a:rPr lang="ru-RU" sz="1600" b="0"/>
              <a:t>химически и радиационностойкое. </a:t>
            </a:r>
            <a:endParaRPr lang="en-US" sz="1600" b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1600" b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1600" b="0"/>
              <a:t>	</a:t>
            </a:r>
            <a:r>
              <a:rPr lang="ru-RU" sz="1600" b="0"/>
              <a:t>Применяется для остекления космических аппаратов, деталей приборов, смотровых стекол, световодов волоконной оптики.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643188" y="13303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 жаростойкое стекло</a:t>
            </a:r>
          </a:p>
        </p:txBody>
      </p:sp>
      <p:pic>
        <p:nvPicPr>
          <p:cNvPr id="115723" name="Picture 11" descr="Виды стекла. Кварцевое стекло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484313"/>
            <a:ext cx="2224087" cy="2736850"/>
          </a:xfrm>
          <a:prstGeom prst="rect">
            <a:avLst/>
          </a:prstGeom>
          <a:noFill/>
        </p:spPr>
      </p:pic>
      <p:pic>
        <p:nvPicPr>
          <p:cNvPr id="115772" name="Picture 60" descr="Кварцевое стекл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670425"/>
            <a:ext cx="2411412" cy="207168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  <p:bldP spid="1157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7" name="Picture 5" descr="hom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852738"/>
            <a:ext cx="3600450" cy="2655887"/>
          </a:xfrm>
          <a:prstGeom prst="rect">
            <a:avLst/>
          </a:prstGeom>
          <a:noFill/>
        </p:spPr>
      </p:pic>
      <p:pic>
        <p:nvPicPr>
          <p:cNvPr id="207879" name="Picture 7" descr="Кварцевые пласт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63700"/>
            <a:ext cx="3527425" cy="2270125"/>
          </a:xfrm>
          <a:prstGeom prst="rect">
            <a:avLst/>
          </a:prstGeom>
          <a:noFill/>
        </p:spPr>
      </p:pic>
      <p:sp>
        <p:nvSpPr>
          <p:cNvPr id="2078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/>
              <a:t>Кварцевые пластины и трубы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5" name="Picture 5" descr="Часы Porsche Design, модель Indica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492375"/>
            <a:ext cx="1954213" cy="2592388"/>
          </a:xfrm>
          <a:prstGeom prst="rect">
            <a:avLst/>
          </a:prstGeom>
          <a:noFill/>
        </p:spPr>
      </p:pic>
      <p:pic>
        <p:nvPicPr>
          <p:cNvPr id="209927" name="Picture 7" descr="Часы Porsche Design, модель PAT Chrono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492375"/>
            <a:ext cx="1954213" cy="2592388"/>
          </a:xfrm>
          <a:prstGeom prst="rect">
            <a:avLst/>
          </a:prstGeom>
          <a:noFill/>
        </p:spPr>
      </p:pic>
      <p:pic>
        <p:nvPicPr>
          <p:cNvPr id="209929" name="Picture 9" descr="Часы Porsche Design, модель PAT Chronogra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492375"/>
            <a:ext cx="1954212" cy="2592388"/>
          </a:xfrm>
          <a:prstGeom prst="rect">
            <a:avLst/>
          </a:prstGeom>
          <a:noFill/>
        </p:spPr>
      </p:pic>
      <p:pic>
        <p:nvPicPr>
          <p:cNvPr id="209931" name="Picture 11" descr="Часы Porsche Design, модель Indica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492375"/>
            <a:ext cx="1954212" cy="2592388"/>
          </a:xfrm>
          <a:prstGeom prst="rect">
            <a:avLst/>
          </a:prstGeom>
          <a:noFill/>
        </p:spPr>
      </p:pic>
      <p:sp>
        <p:nvSpPr>
          <p:cNvPr id="2099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/>
              <a:t>Часы с кварцевым стеклом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1300" y="2060575"/>
            <a:ext cx="5483225" cy="4464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1000"/>
          </a:p>
          <a:p>
            <a:pPr marL="533400" indent="-533400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>
                <a:solidFill>
                  <a:srgbClr val="E9559F"/>
                </a:solidFill>
                <a:latin typeface="Minion Pro SmBd" pitchFamily="18" charset="0"/>
              </a:rPr>
              <a:t>Боросиликатное стекло</a:t>
            </a:r>
            <a:endParaRPr lang="en-US" sz="2400">
              <a:solidFill>
                <a:srgbClr val="E9559F"/>
              </a:solidFill>
              <a:latin typeface="Minion Pro SmBd" pitchFamily="18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0"/>
              <a:t>	</a:t>
            </a:r>
            <a:r>
              <a:rPr lang="ru-RU" sz="1800" b="0"/>
              <a:t>содержит до 12,5% борного ангидрида </a:t>
            </a:r>
            <a:endParaRPr lang="en-US" sz="1800" b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0"/>
              <a:t>	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/>
              <a:t>Может быть прозрачным –“</a:t>
            </a:r>
            <a:r>
              <a:rPr lang="ru-RU" sz="1800" i="1"/>
              <a:t>мерефи</a:t>
            </a:r>
            <a:r>
              <a:rPr lang="ru-RU" sz="1800" b="0"/>
              <a:t>”</a:t>
            </a:r>
            <a:endParaRPr lang="en-US" sz="1800" b="0"/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/>
              <a:t>или непрозрачным – “</a:t>
            </a:r>
            <a:r>
              <a:rPr lang="ru-RU" sz="1800" i="1"/>
              <a:t>пирекс</a:t>
            </a:r>
            <a:r>
              <a:rPr lang="ru-RU" sz="1800" b="0"/>
              <a:t>”</a:t>
            </a:r>
          </a:p>
          <a:p>
            <a:pPr marL="533400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/>
              <a:t> </a:t>
            </a:r>
            <a:endParaRPr lang="en-US" sz="1800" b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1800" b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0"/>
              <a:t>	</a:t>
            </a:r>
            <a:r>
              <a:rPr lang="ru-RU" sz="1800" b="0"/>
              <a:t>Используется для бытовой посуды – столовой, чайно-кофейной, хозяйственной, а также для технических целей.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643188" y="13303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 жаростойкое стекло</a:t>
            </a:r>
          </a:p>
        </p:txBody>
      </p:sp>
      <p:pic>
        <p:nvPicPr>
          <p:cNvPr id="177158" name="Picture 6" descr="MIRONA™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622550"/>
            <a:ext cx="3344863" cy="188436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7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7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7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7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7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7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7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7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7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7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9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/>
              <a:t>Бытовая посуда из боросиликатного стекла</a:t>
            </a:r>
          </a:p>
        </p:txBody>
      </p:sp>
      <p:pic>
        <p:nvPicPr>
          <p:cNvPr id="218118" name="Picture 6" descr="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1500"/>
            <a:ext cx="4032250" cy="4032250"/>
          </a:xfrm>
          <a:noFill/>
          <a:ln>
            <a:miter lim="800000"/>
            <a:headEnd/>
            <a:tailEnd/>
          </a:ln>
        </p:spPr>
      </p:pic>
      <p:pic>
        <p:nvPicPr>
          <p:cNvPr id="218122" name="Picture 10" descr="154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088"/>
            <a:ext cx="4038600" cy="4038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/>
              <a:t>Матовое дутое боросиликатное стекла</a:t>
            </a:r>
            <a:r>
              <a:rPr lang="ru-RU" sz="2800"/>
              <a:t> </a:t>
            </a:r>
          </a:p>
        </p:txBody>
      </p:sp>
      <p:pic>
        <p:nvPicPr>
          <p:cNvPr id="211977" name="Picture 9" descr="Bocci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2573338"/>
            <a:ext cx="4557713" cy="2909887"/>
          </a:xfrm>
          <a:noFill/>
          <a:ln>
            <a:miter lim="800000"/>
            <a:headEnd/>
            <a:tailEnd/>
          </a:ln>
        </p:spPr>
      </p:pic>
      <p:pic>
        <p:nvPicPr>
          <p:cNvPr id="211980" name="Picture 12" descr="Bocci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6175" y="1557338"/>
            <a:ext cx="3863975" cy="2466975"/>
          </a:xfrm>
          <a:noFill/>
          <a:ln>
            <a:miter lim="800000"/>
            <a:headEnd/>
            <a:tailEnd/>
          </a:ln>
        </p:spPr>
      </p:pic>
      <p:pic>
        <p:nvPicPr>
          <p:cNvPr id="211983" name="Picture 15" descr="Bocci 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129088"/>
            <a:ext cx="3867150" cy="2468562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565400"/>
            <a:ext cx="4968875" cy="429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>
                <a:solidFill>
                  <a:srgbClr val="E9559F"/>
                </a:solidFill>
                <a:latin typeface="Minion Pro SmBd" pitchFamily="18" charset="0"/>
              </a:rPr>
              <a:t>Лабораторное стекло</a:t>
            </a:r>
            <a:r>
              <a:rPr lang="ru-RU" sz="1800" b="0"/>
              <a:t> </a:t>
            </a:r>
            <a:endParaRPr lang="en-US" sz="1800" b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0"/>
              <a:t>	</a:t>
            </a:r>
            <a:r>
              <a:rPr lang="ru-RU" sz="1800" b="0"/>
              <a:t>содержит 18% оксида алюминия и 4-6% борного ангидрида.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1800" b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0"/>
              <a:t>	</a:t>
            </a:r>
            <a:r>
              <a:rPr lang="ru-RU" sz="1800" b="0"/>
              <a:t>Обладает высокими химической и термической стойкостью, прозрачностью, бесцветностью.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1800" b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0"/>
              <a:t>	</a:t>
            </a:r>
            <a:r>
              <a:rPr lang="ru-RU" sz="1800" b="0"/>
              <a:t>Используется для изготовления всех видов лабораторной посуды. 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643188" y="13303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 жаростойкое стекло</a:t>
            </a:r>
          </a:p>
        </p:txBody>
      </p:sp>
      <p:pic>
        <p:nvPicPr>
          <p:cNvPr id="178185" name="Picture 9" descr="7_200x220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205038"/>
            <a:ext cx="3208338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54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1438" y="2420938"/>
            <a:ext cx="6300787" cy="685800"/>
          </a:xfrm>
        </p:spPr>
        <p:txBody>
          <a:bodyPr/>
          <a:lstStyle/>
          <a:p>
            <a:r>
              <a:rPr lang="ru-RU" sz="4000">
                <a:solidFill>
                  <a:schemeClr val="accent1"/>
                </a:solidFill>
              </a:rPr>
              <a:t>СТЕКЛО –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850" y="3573463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/>
              <a:t>аморфно-кристаллический  материал, полученный из расплава оксидов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/>
      <p:bldP spid="10548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7" name="Picture 7" descr="Химия 1 - Реакти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2879725" cy="3600450"/>
          </a:xfrm>
          <a:prstGeom prst="rect">
            <a:avLst/>
          </a:prstGeom>
          <a:noFill/>
        </p:spPr>
      </p:pic>
      <p:pic>
        <p:nvPicPr>
          <p:cNvPr id="225291" name="Picture 11" descr="Химия 1 - Реакти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628775"/>
            <a:ext cx="1905000" cy="2381250"/>
          </a:xfrm>
          <a:prstGeom prst="rect">
            <a:avLst/>
          </a:prstGeom>
          <a:noFill/>
        </p:spPr>
      </p:pic>
      <p:pic>
        <p:nvPicPr>
          <p:cNvPr id="225293" name="Picture 13" descr="Химия 1 - Реактив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628775"/>
            <a:ext cx="1905000" cy="2381250"/>
          </a:xfrm>
          <a:prstGeom prst="rect">
            <a:avLst/>
          </a:prstGeom>
          <a:noFill/>
        </p:spPr>
      </p:pic>
      <p:pic>
        <p:nvPicPr>
          <p:cNvPr id="225295" name="Picture 15" descr="Химия 1 - Реактив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221163"/>
            <a:ext cx="1905000" cy="2381250"/>
          </a:xfrm>
          <a:prstGeom prst="rect">
            <a:avLst/>
          </a:prstGeom>
          <a:noFill/>
        </p:spPr>
      </p:pic>
      <p:pic>
        <p:nvPicPr>
          <p:cNvPr id="225297" name="Picture 17" descr="Химия 1 - Реактив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221163"/>
            <a:ext cx="1905000" cy="2381250"/>
          </a:xfrm>
          <a:prstGeom prst="rect">
            <a:avLst/>
          </a:prstGeom>
          <a:noFill/>
        </p:spPr>
      </p:pic>
      <p:sp>
        <p:nvSpPr>
          <p:cNvPr id="22530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/>
              <a:t>лабораторная посуда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2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-38100" y="2276475"/>
            <a:ext cx="7489825" cy="4508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Font typeface="Wingdings" pitchFamily="2" charset="2"/>
              <a:buBlip>
                <a:blip r:embed="rId2"/>
              </a:buBlip>
            </a:pPr>
            <a:r>
              <a:rPr lang="ru-RU" sz="2400">
                <a:solidFill>
                  <a:srgbClr val="E9559F"/>
                </a:solidFill>
                <a:latin typeface="Minion Pro SmBd" pitchFamily="18" charset="0"/>
              </a:rPr>
              <a:t>Ситаллы </a:t>
            </a:r>
            <a:r>
              <a:rPr lang="ru-RU" sz="1800" b="0"/>
              <a:t>–стекла кристаллической структуры, благодаря которой приобретают устойчивость</a:t>
            </a:r>
            <a:endParaRPr lang="en-US" sz="1800" b="0"/>
          </a:p>
          <a:p>
            <a:pPr marL="533400" indent="-533400">
              <a:buFont typeface="Wingdings" pitchFamily="2" charset="2"/>
              <a:buNone/>
            </a:pPr>
            <a:r>
              <a:rPr lang="en-US" sz="1800" b="0"/>
              <a:t> 	</a:t>
            </a:r>
            <a:r>
              <a:rPr lang="ru-RU" sz="1800" b="0"/>
              <a:t>к высоким (до 300</a:t>
            </a:r>
            <a:r>
              <a:rPr lang="ru-RU" sz="1800" b="0" baseline="30000"/>
              <a:t>о</a:t>
            </a:r>
            <a:r>
              <a:rPr lang="ru-RU" sz="1800" b="0"/>
              <a:t>С) температурам и резким перепадам температур.</a:t>
            </a:r>
            <a:endParaRPr lang="en-US" sz="1800" b="0"/>
          </a:p>
          <a:p>
            <a:pPr marL="533400" indent="-533400">
              <a:buFont typeface="Wingdings" pitchFamily="2" charset="2"/>
              <a:buNone/>
            </a:pPr>
            <a:r>
              <a:rPr lang="ru-RU" sz="1800" b="0"/>
              <a:t> </a:t>
            </a:r>
            <a:endParaRPr lang="en-US" sz="1800" b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0"/>
              <a:t>	</a:t>
            </a:r>
            <a:r>
              <a:rPr lang="ru-RU" sz="1800" b="0"/>
              <a:t>Получают их, вводя в состав стекломассы частичек металлов (центры кристаллизации). </a:t>
            </a:r>
            <a:endParaRPr lang="en-US" sz="1800" b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1800" b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1800" b="0"/>
              <a:t>	</a:t>
            </a:r>
            <a:r>
              <a:rPr lang="ru-RU" sz="1800" b="0"/>
              <a:t>Для строительных целей применяют </a:t>
            </a:r>
            <a:r>
              <a:rPr lang="ru-RU" sz="1800" b="0" i="1"/>
              <a:t>шлакоситаллы</a:t>
            </a:r>
            <a:r>
              <a:rPr lang="ru-RU" sz="1800" b="0"/>
              <a:t>, </a:t>
            </a:r>
            <a:endParaRPr lang="en-US" sz="1800" b="0"/>
          </a:p>
          <a:p>
            <a:pPr marL="533400" indent="-533400">
              <a:lnSpc>
                <a:spcPct val="95000"/>
              </a:lnSpc>
              <a:buFont typeface="Wingdings" pitchFamily="2" charset="2"/>
              <a:buNone/>
            </a:pPr>
            <a:r>
              <a:rPr lang="en-US" sz="1800" b="0"/>
              <a:t>	</a:t>
            </a:r>
            <a:r>
              <a:rPr lang="ru-RU" sz="1800" b="0"/>
              <a:t>для технических и бытовых изделий – </a:t>
            </a:r>
            <a:r>
              <a:rPr lang="ru-RU" sz="1800" b="0" i="1"/>
              <a:t>литийсодержащие ситаллы.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643188" y="13303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 жаростойкое стекло</a:t>
            </a:r>
          </a:p>
        </p:txBody>
      </p:sp>
      <p:pic>
        <p:nvPicPr>
          <p:cNvPr id="180233" name="Picture 9" descr="click?url=http%3A%2F%2Fw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77323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0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0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0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0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0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7" name="Picture 5" descr="СТЕКЛОКЕРАМИКА (СИТАЛЛЫ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4608512" cy="2990850"/>
          </a:xfrm>
          <a:prstGeom prst="rect">
            <a:avLst/>
          </a:prstGeom>
          <a:noFill/>
        </p:spPr>
      </p:pic>
      <p:pic>
        <p:nvPicPr>
          <p:cNvPr id="228359" name="Picture 7" descr="click?url=http%3A%2F%2Fniies-stek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365625"/>
            <a:ext cx="3495675" cy="2146300"/>
          </a:xfrm>
          <a:prstGeom prst="rect">
            <a:avLst/>
          </a:prstGeom>
          <a:noFill/>
        </p:spPr>
      </p:pic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4068763" y="692150"/>
            <a:ext cx="511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Изделия из ситаллов используются для СВЧ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98663"/>
            <a:ext cx="5338763" cy="157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при разрушении не дает острых осколков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ru-RU" sz="2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buFont typeface="Wingdings" pitchFamily="2" charset="2"/>
              <a:buBlip>
                <a:blip r:embed="rId2"/>
              </a:buBlip>
            </a:pPr>
            <a:r>
              <a:rPr lang="ru-RU" sz="2000" b="0">
                <a:solidFill>
                  <a:srgbClr val="DEA9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-натриевое алюмосиликатное закаленное стекло (“</a:t>
            </a:r>
            <a:r>
              <a:rPr lang="ru-RU" sz="2000" b="0" i="1">
                <a:solidFill>
                  <a:srgbClr val="DEA9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дюралекс</a:t>
            </a:r>
            <a:r>
              <a:rPr lang="ru-RU" sz="2000" b="0">
                <a:solidFill>
                  <a:srgbClr val="DEA9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”)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771775" y="1268413"/>
            <a:ext cx="3887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 Безопасное стекло</a:t>
            </a:r>
          </a:p>
        </p:txBody>
      </p:sp>
      <p:pic>
        <p:nvPicPr>
          <p:cNvPr id="116746" name="Picture 10" descr="Small glass bow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4900"/>
            <a:ext cx="43053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6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6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7" name="Picture 5" descr="picarde1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221163"/>
            <a:ext cx="4356100" cy="2252662"/>
          </a:xfrm>
          <a:prstGeom prst="rect">
            <a:avLst/>
          </a:prstGeom>
          <a:noFill/>
        </p:spPr>
      </p:pic>
      <p:pic>
        <p:nvPicPr>
          <p:cNvPr id="233478" name="Picture 6" descr="durale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549275"/>
            <a:ext cx="4103687" cy="3149600"/>
          </a:xfrm>
          <a:prstGeom prst="rect">
            <a:avLst/>
          </a:prstGeom>
          <a:noFill/>
        </p:spPr>
      </p:pic>
      <p:pic>
        <p:nvPicPr>
          <p:cNvPr id="233480" name="Picture 8" descr="1204_dural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221163"/>
            <a:ext cx="4352925" cy="2228850"/>
          </a:xfrm>
          <a:prstGeom prst="rect">
            <a:avLst/>
          </a:prstGeom>
          <a:noFill/>
        </p:spPr>
      </p:pic>
      <p:pic>
        <p:nvPicPr>
          <p:cNvPr id="233484" name="Picture 12" descr="duralex_logo_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692150"/>
            <a:ext cx="4465638" cy="297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ru-RU" sz="2400">
              <a:solidFill>
                <a:srgbClr val="DEA940"/>
              </a:solidFill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>
                <a:solidFill>
                  <a:srgbClr val="DEA9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-триплекс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ru-RU" sz="2400">
              <a:solidFill>
                <a:srgbClr val="DEA94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DEA9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(безопасное трехслойное)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DEA9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400" b="0"/>
              <a:t>состоит из двух слоев силикатного стекла, склеенных бутифолем или целлулоидом в автоклавах под давлением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2197100" y="1268413"/>
            <a:ext cx="3887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 Безопасное стекло</a:t>
            </a:r>
          </a:p>
        </p:txBody>
      </p:sp>
      <p:pic>
        <p:nvPicPr>
          <p:cNvPr id="229381" name="Picture 5" descr="Безымянн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276475"/>
            <a:ext cx="3816350" cy="33258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9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9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9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9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9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9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5" name="Picture 5" descr="cr2__MG_0626_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1341438"/>
            <a:ext cx="3533775" cy="5295900"/>
          </a:xfrm>
          <a:prstGeom prst="rect">
            <a:avLst/>
          </a:prstGeom>
          <a:noFill/>
        </p:spPr>
      </p:pic>
      <p:sp>
        <p:nvSpPr>
          <p:cNvPr id="235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/>
              <a:t>Лобовые стекла из триплекса</a:t>
            </a:r>
          </a:p>
        </p:txBody>
      </p:sp>
      <p:pic>
        <p:nvPicPr>
          <p:cNvPr id="235528" name="Picture 8" descr="ren-0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33600"/>
            <a:ext cx="5837238" cy="3779838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47625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	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000">
                <a:solidFill>
                  <a:srgbClr val="DEA9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многослойное защитное стекло</a:t>
            </a:r>
            <a:r>
              <a:rPr lang="ru-RU" sz="2000">
                <a:solidFill>
                  <a:srgbClr val="DEA940"/>
                </a:solidFill>
              </a:rPr>
              <a:t>  </a:t>
            </a:r>
            <a:r>
              <a:rPr lang="ru-RU" sz="2000"/>
              <a:t>- </a:t>
            </a:r>
            <a:r>
              <a:rPr lang="ru-RU" sz="2000" b="0"/>
              <a:t>это склеенные между собой полимерными материалами в различных сочетаниях силикатные стекла, силикатные с органическим, поликарбонатом или упрочняющими пленками.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endParaRPr lang="ru-RU" sz="2000" b="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b="1" i="1">
                <a:solidFill>
                  <a:srgbClr val="DEA940"/>
                </a:solidFill>
              </a:rPr>
              <a:t>ударостойкое</a:t>
            </a:r>
            <a:r>
              <a:rPr lang="ru-RU" sz="2000">
                <a:solidFill>
                  <a:srgbClr val="DEA940"/>
                </a:solidFill>
              </a:rPr>
              <a:t>, выдерживающее многократный удар свободно падающего тела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b="1" i="1">
                <a:solidFill>
                  <a:srgbClr val="DEA940"/>
                </a:solidFill>
              </a:rPr>
              <a:t>устойчивое к пробиванию</a:t>
            </a:r>
            <a:r>
              <a:rPr lang="ru-RU" sz="2000">
                <a:solidFill>
                  <a:srgbClr val="DEA940"/>
                </a:solidFill>
              </a:rPr>
              <a:t> (обухом и лезвием топора) 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Blip>
                <a:blip r:embed="rId3"/>
              </a:buBlip>
            </a:pPr>
            <a:r>
              <a:rPr lang="ru-RU" sz="2000" b="1" i="1">
                <a:solidFill>
                  <a:srgbClr val="DEA940"/>
                </a:solidFill>
              </a:rPr>
              <a:t>пулестойкое</a:t>
            </a:r>
            <a:r>
              <a:rPr lang="ru-RU" sz="2000">
                <a:solidFill>
                  <a:srgbClr val="DEA940"/>
                </a:solidFill>
              </a:rPr>
              <a:t> (бронестекло)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2197100" y="1268413"/>
            <a:ext cx="3887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 Безопасное стекло</a:t>
            </a:r>
          </a:p>
        </p:txBody>
      </p:sp>
      <p:pic>
        <p:nvPicPr>
          <p:cNvPr id="230407" name="Picture 7" descr="стеклоо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844675"/>
            <a:ext cx="3905250" cy="27590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0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0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0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Многослойное</a:t>
            </a:r>
            <a:br>
              <a:rPr lang="ru-RU" sz="2800"/>
            </a:br>
            <a:r>
              <a:rPr lang="ru-RU" sz="2800"/>
              <a:t>пуленепробиваемое</a:t>
            </a:r>
          </a:p>
        </p:txBody>
      </p:sp>
      <p:pic>
        <p:nvPicPr>
          <p:cNvPr id="118789" name="Picture 5" descr="DSCN34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9850" y="1600200"/>
            <a:ext cx="6400800" cy="48006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/>
              <a:t>Бронестекло</a:t>
            </a:r>
          </a:p>
        </p:txBody>
      </p:sp>
      <p:pic>
        <p:nvPicPr>
          <p:cNvPr id="240645" name="Picture 5" descr="пуленепроби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8850" y="1412875"/>
            <a:ext cx="4168775" cy="4968875"/>
          </a:xfrm>
          <a:noFill/>
          <a:ln>
            <a:miter lim="800000"/>
            <a:headEnd/>
            <a:tailEnd/>
          </a:ln>
        </p:spPr>
      </p:pic>
      <p:pic>
        <p:nvPicPr>
          <p:cNvPr id="240647" name="Picture 7" descr="армированно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750" y="4437063"/>
            <a:ext cx="2039938" cy="2185987"/>
          </a:xfrm>
          <a:noFill/>
          <a:ln>
            <a:miter lim="800000"/>
            <a:headEnd/>
            <a:tailEnd/>
          </a:ln>
        </p:spPr>
      </p:pic>
      <p:pic>
        <p:nvPicPr>
          <p:cNvPr id="240654" name="Picture 14" descr="bronesteklo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12875"/>
            <a:ext cx="3887788" cy="2919413"/>
          </a:xfrm>
          <a:noFill/>
          <a:ln>
            <a:miter lim="800000"/>
            <a:headEnd/>
            <a:tailEnd/>
          </a:ln>
        </p:spPr>
      </p:pic>
      <p:pic>
        <p:nvPicPr>
          <p:cNvPr id="240657" name="Picture 17" descr="steklo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89238" y="4437063"/>
            <a:ext cx="1581150" cy="21605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492500" y="620713"/>
            <a:ext cx="1871663" cy="609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400" b="1" i="1">
                <a:solidFill>
                  <a:schemeClr val="bg1"/>
                </a:solidFill>
                <a:latin typeface="Monotype Corsiva" pitchFamily="66" charset="0"/>
              </a:rPr>
              <a:t>СЫРЬЕ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07950" y="2492375"/>
            <a:ext cx="4535488" cy="26177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 i="1" u="sng"/>
              <a:t>основные материалы</a:t>
            </a:r>
            <a:r>
              <a:rPr lang="ru-RU" sz="1600" b="1" i="1">
                <a:solidFill>
                  <a:srgbClr val="FF0000"/>
                </a:solidFill>
              </a:rPr>
              <a:t> </a:t>
            </a:r>
            <a:r>
              <a:rPr lang="ru-RU" b="1" i="1">
                <a:solidFill>
                  <a:srgbClr val="0000CC"/>
                </a:solidFill>
              </a:rPr>
              <a:t>(стеклообразующие)</a:t>
            </a:r>
            <a:r>
              <a:rPr lang="ru-RU" sz="1600" b="1" i="1">
                <a:solidFill>
                  <a:srgbClr val="0000CC"/>
                </a:solidFill>
              </a:rPr>
              <a:t> </a:t>
            </a:r>
          </a:p>
          <a:p>
            <a:pPr algn="ctr"/>
            <a:endParaRPr lang="ru-RU" sz="1600" b="1" i="1">
              <a:solidFill>
                <a:srgbClr val="0000CC"/>
              </a:solidFill>
            </a:endParaRPr>
          </a:p>
          <a:p>
            <a:pPr algn="ctr"/>
            <a:r>
              <a:rPr lang="ru-RU" sz="1400" b="1" i="1">
                <a:solidFill>
                  <a:srgbClr val="0000CC"/>
                </a:solidFill>
              </a:rPr>
              <a:t>при помощи которых</a:t>
            </a:r>
          </a:p>
          <a:p>
            <a:pPr algn="ctr"/>
            <a:r>
              <a:rPr lang="ru-RU" sz="1400" b="1" i="1">
                <a:solidFill>
                  <a:srgbClr val="0000CC"/>
                </a:solidFill>
              </a:rPr>
              <a:t> в состав стекла вводятся </a:t>
            </a:r>
          </a:p>
          <a:p>
            <a:pPr algn="ctr"/>
            <a:endParaRPr lang="ru-RU" sz="1400" b="1" i="1">
              <a:solidFill>
                <a:srgbClr val="0000CC"/>
              </a:solidFill>
            </a:endParaRPr>
          </a:p>
          <a:p>
            <a:pPr algn="ctr"/>
            <a:r>
              <a:rPr lang="ru-RU" sz="1400" b="1" i="1">
                <a:solidFill>
                  <a:srgbClr val="0000CC"/>
                </a:solidFill>
              </a:rPr>
              <a:t>кислотные (</a:t>
            </a:r>
            <a:r>
              <a:rPr lang="en-US" sz="1400" b="1" i="1">
                <a:solidFill>
                  <a:srgbClr val="0000CC"/>
                </a:solidFill>
              </a:rPr>
              <a:t>Si</a:t>
            </a:r>
            <a:r>
              <a:rPr lang="ru-RU" sz="1400" b="1" i="1">
                <a:solidFill>
                  <a:srgbClr val="0000CC"/>
                </a:solidFill>
              </a:rPr>
              <a:t>02, В20з, А120з), щелочноземельные (СаО, </a:t>
            </a:r>
            <a:r>
              <a:rPr lang="en-US" sz="1400" b="1" i="1">
                <a:solidFill>
                  <a:srgbClr val="0000CC"/>
                </a:solidFill>
              </a:rPr>
              <a:t>MgO</a:t>
            </a:r>
            <a:r>
              <a:rPr lang="ru-RU" sz="1400" b="1" i="1">
                <a:solidFill>
                  <a:srgbClr val="0000CC"/>
                </a:solidFill>
              </a:rPr>
              <a:t>, </a:t>
            </a:r>
            <a:r>
              <a:rPr lang="en-US" sz="1400" b="1" i="1">
                <a:solidFill>
                  <a:srgbClr val="0000CC"/>
                </a:solidFill>
              </a:rPr>
              <a:t>BaO</a:t>
            </a:r>
            <a:r>
              <a:rPr lang="ru-RU" sz="1400" b="1" i="1">
                <a:solidFill>
                  <a:srgbClr val="0000CC"/>
                </a:solidFill>
              </a:rPr>
              <a:t>,  </a:t>
            </a:r>
            <a:r>
              <a:rPr lang="en-US" sz="1400" b="1" i="1">
                <a:solidFill>
                  <a:srgbClr val="0000CC"/>
                </a:solidFill>
              </a:rPr>
              <a:t>ZnO</a:t>
            </a:r>
            <a:r>
              <a:rPr lang="ru-RU" sz="1400" b="1" i="1">
                <a:solidFill>
                  <a:srgbClr val="0000CC"/>
                </a:solidFill>
              </a:rPr>
              <a:t>,  Р</a:t>
            </a:r>
            <a:r>
              <a:rPr lang="en-US" sz="1400" b="1" i="1">
                <a:solidFill>
                  <a:srgbClr val="0000CC"/>
                </a:solidFill>
              </a:rPr>
              <a:t>b</a:t>
            </a:r>
            <a:r>
              <a:rPr lang="ru-RU" sz="1400" b="1" i="1">
                <a:solidFill>
                  <a:srgbClr val="0000CC"/>
                </a:solidFill>
              </a:rPr>
              <a:t>О), щелочные (</a:t>
            </a:r>
            <a:r>
              <a:rPr lang="en-US" sz="1400" b="1" i="1">
                <a:solidFill>
                  <a:srgbClr val="0000CC"/>
                </a:solidFill>
              </a:rPr>
              <a:t>Na</a:t>
            </a:r>
            <a:r>
              <a:rPr lang="ru-RU" sz="1400" b="1" i="1">
                <a:solidFill>
                  <a:srgbClr val="0000CC"/>
                </a:solidFill>
              </a:rPr>
              <a:t>20,  </a:t>
            </a:r>
            <a:r>
              <a:rPr lang="en-US" sz="1400" b="1" i="1">
                <a:solidFill>
                  <a:srgbClr val="0000CC"/>
                </a:solidFill>
              </a:rPr>
              <a:t>K</a:t>
            </a:r>
            <a:r>
              <a:rPr lang="ru-RU" sz="1400" b="1" i="1">
                <a:solidFill>
                  <a:srgbClr val="0000CC"/>
                </a:solidFill>
              </a:rPr>
              <a:t>20, </a:t>
            </a:r>
            <a:r>
              <a:rPr lang="en-US" sz="1400" b="1" i="1">
                <a:solidFill>
                  <a:srgbClr val="0000CC"/>
                </a:solidFill>
              </a:rPr>
              <a:t>Li</a:t>
            </a:r>
            <a:r>
              <a:rPr lang="ru-RU" sz="1400" b="1" i="1">
                <a:solidFill>
                  <a:srgbClr val="0000CC"/>
                </a:solidFill>
              </a:rPr>
              <a:t>2 О) оксиды; </a:t>
            </a:r>
          </a:p>
          <a:p>
            <a:pPr algn="ctr"/>
            <a:endParaRPr lang="ru-RU" sz="1400" b="1" i="1">
              <a:solidFill>
                <a:srgbClr val="0000CC"/>
              </a:solidFill>
            </a:endParaRPr>
          </a:p>
          <a:p>
            <a:pPr algn="ctr"/>
            <a:r>
              <a:rPr lang="ru-RU" sz="1400" b="1" i="1">
                <a:solidFill>
                  <a:srgbClr val="0000CC"/>
                </a:solidFill>
              </a:rPr>
              <a:t>- двуокись кремния (кремнезем)</a:t>
            </a:r>
            <a:endParaRPr lang="ru-RU" sz="1400" b="1" i="1" u="sng">
              <a:solidFill>
                <a:srgbClr val="0000CC"/>
              </a:solidFill>
            </a:endParaRP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5940425" y="2439988"/>
            <a:ext cx="2952750" cy="26289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b="1" i="1"/>
              <a:t> </a:t>
            </a:r>
            <a:r>
              <a:rPr lang="ru-RU" sz="2000" b="1" i="1" u="sng"/>
              <a:t>вспомогательные</a:t>
            </a:r>
            <a:r>
              <a:rPr lang="ru-RU" sz="2000" b="1" i="1"/>
              <a:t> </a:t>
            </a:r>
          </a:p>
          <a:p>
            <a:pPr marL="342900" indent="-342900">
              <a:spcBef>
                <a:spcPct val="20000"/>
              </a:spcBef>
            </a:pPr>
            <a:endParaRPr lang="ru-RU" sz="2000" b="1" i="1"/>
          </a:p>
          <a:p>
            <a:pPr marL="342900" indent="-342900">
              <a:spcBef>
                <a:spcPct val="20000"/>
              </a:spcBef>
              <a:buSzPct val="95000"/>
              <a:buFont typeface="Wingdings" pitchFamily="2" charset="2"/>
              <a:buBlip>
                <a:blip r:embed="rId2"/>
              </a:buBlip>
            </a:pPr>
            <a:r>
              <a:rPr lang="ru-RU" sz="1700" b="1" i="1">
                <a:solidFill>
                  <a:srgbClr val="0000CC"/>
                </a:solidFill>
              </a:rPr>
              <a:t>осветлители</a:t>
            </a:r>
          </a:p>
          <a:p>
            <a:pPr marL="342900" indent="-342900">
              <a:spcBef>
                <a:spcPct val="20000"/>
              </a:spcBef>
              <a:buSzPct val="95000"/>
              <a:buFont typeface="Wingdings" pitchFamily="2" charset="2"/>
              <a:buBlip>
                <a:blip r:embed="rId2"/>
              </a:buBlip>
            </a:pPr>
            <a:r>
              <a:rPr lang="ru-RU" sz="1700" b="1" i="1">
                <a:solidFill>
                  <a:srgbClr val="0000CC"/>
                </a:solidFill>
              </a:rPr>
              <a:t>обесцвечиватели</a:t>
            </a:r>
          </a:p>
          <a:p>
            <a:pPr marL="342900" indent="-342900">
              <a:spcBef>
                <a:spcPct val="20000"/>
              </a:spcBef>
              <a:buSzPct val="95000"/>
              <a:buFont typeface="Wingdings" pitchFamily="2" charset="2"/>
              <a:buBlip>
                <a:blip r:embed="rId2"/>
              </a:buBlip>
            </a:pPr>
            <a:r>
              <a:rPr lang="ru-RU" sz="1700" b="1" i="1">
                <a:solidFill>
                  <a:srgbClr val="0000CC"/>
                </a:solidFill>
              </a:rPr>
              <a:t>красители </a:t>
            </a:r>
          </a:p>
          <a:p>
            <a:pPr marL="800100" lvl="1" indent="-342900">
              <a:spcBef>
                <a:spcPct val="20000"/>
              </a:spcBef>
              <a:buSzPct val="70000"/>
              <a:buFont typeface="Wingdings" pitchFamily="2" charset="2"/>
              <a:buBlip>
                <a:blip r:embed="rId2"/>
              </a:buBlip>
            </a:pPr>
            <a:r>
              <a:rPr lang="ru-RU" sz="1700" b="1" i="1">
                <a:solidFill>
                  <a:srgbClr val="0000CC"/>
                </a:solidFill>
              </a:rPr>
              <a:t>молекулярные</a:t>
            </a:r>
          </a:p>
          <a:p>
            <a:pPr marL="800100" lvl="1" indent="-342900">
              <a:spcBef>
                <a:spcPct val="20000"/>
              </a:spcBef>
              <a:buSzPct val="70000"/>
              <a:buFont typeface="Wingdings" pitchFamily="2" charset="2"/>
              <a:buBlip>
                <a:blip r:embed="rId2"/>
              </a:buBlip>
            </a:pPr>
            <a:r>
              <a:rPr lang="ru-RU" sz="1700" b="1" i="1">
                <a:solidFill>
                  <a:srgbClr val="0000CC"/>
                </a:solidFill>
              </a:rPr>
              <a:t>коллоидные</a:t>
            </a:r>
          </a:p>
          <a:p>
            <a:pPr marL="342900" indent="-342900">
              <a:spcBef>
                <a:spcPct val="20000"/>
              </a:spcBef>
              <a:buSzPct val="95000"/>
              <a:buFont typeface="Wingdings" pitchFamily="2" charset="2"/>
              <a:buBlip>
                <a:blip r:embed="rId2"/>
              </a:buBlip>
            </a:pPr>
            <a:r>
              <a:rPr lang="ru-RU" sz="1700" b="1" i="1">
                <a:solidFill>
                  <a:srgbClr val="0000CC"/>
                </a:solidFill>
              </a:rPr>
              <a:t>глушители</a:t>
            </a: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 rot="8848379">
            <a:off x="2301875" y="1627188"/>
            <a:ext cx="1295400" cy="361950"/>
          </a:xfrm>
          <a:custGeom>
            <a:avLst/>
            <a:gdLst>
              <a:gd name="G0" fmla="+- 17493 0 0"/>
              <a:gd name="G1" fmla="+- 8886 0 0"/>
              <a:gd name="G2" fmla="+- 21600 0 8886"/>
              <a:gd name="G3" fmla="+- 10800 0 8886"/>
              <a:gd name="G4" fmla="+- 21600 0 17493"/>
              <a:gd name="G5" fmla="*/ G4 G3 10800"/>
              <a:gd name="G6" fmla="+- 21600 0 G5"/>
              <a:gd name="T0" fmla="*/ 17493 w 21600"/>
              <a:gd name="T1" fmla="*/ 0 h 21600"/>
              <a:gd name="T2" fmla="*/ 0 w 21600"/>
              <a:gd name="T3" fmla="*/ 10800 h 21600"/>
              <a:gd name="T4" fmla="*/ 1749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493" y="0"/>
                </a:moveTo>
                <a:lnTo>
                  <a:pt x="17493" y="8886"/>
                </a:lnTo>
                <a:lnTo>
                  <a:pt x="3375" y="8886"/>
                </a:lnTo>
                <a:lnTo>
                  <a:pt x="3375" y="12714"/>
                </a:lnTo>
                <a:lnTo>
                  <a:pt x="17493" y="12714"/>
                </a:lnTo>
                <a:lnTo>
                  <a:pt x="1749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886"/>
                </a:moveTo>
                <a:lnTo>
                  <a:pt x="1350" y="12714"/>
                </a:lnTo>
                <a:lnTo>
                  <a:pt x="2700" y="12714"/>
                </a:lnTo>
                <a:lnTo>
                  <a:pt x="2700" y="8886"/>
                </a:lnTo>
                <a:close/>
              </a:path>
              <a:path w="21600" h="21600">
                <a:moveTo>
                  <a:pt x="0" y="8886"/>
                </a:moveTo>
                <a:lnTo>
                  <a:pt x="0" y="12714"/>
                </a:lnTo>
                <a:lnTo>
                  <a:pt x="675" y="12714"/>
                </a:lnTo>
                <a:lnTo>
                  <a:pt x="675" y="888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 rot="2139972">
            <a:off x="5148263" y="1628775"/>
            <a:ext cx="1295400" cy="361950"/>
          </a:xfrm>
          <a:custGeom>
            <a:avLst/>
            <a:gdLst>
              <a:gd name="G0" fmla="+- 17493 0 0"/>
              <a:gd name="G1" fmla="+- 8886 0 0"/>
              <a:gd name="G2" fmla="+- 21600 0 8886"/>
              <a:gd name="G3" fmla="+- 10800 0 8886"/>
              <a:gd name="G4" fmla="+- 21600 0 17493"/>
              <a:gd name="G5" fmla="*/ G4 G3 10800"/>
              <a:gd name="G6" fmla="+- 21600 0 G5"/>
              <a:gd name="T0" fmla="*/ 17493 w 21600"/>
              <a:gd name="T1" fmla="*/ 0 h 21600"/>
              <a:gd name="T2" fmla="*/ 0 w 21600"/>
              <a:gd name="T3" fmla="*/ 10800 h 21600"/>
              <a:gd name="T4" fmla="*/ 1749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493" y="0"/>
                </a:moveTo>
                <a:lnTo>
                  <a:pt x="17493" y="8886"/>
                </a:lnTo>
                <a:lnTo>
                  <a:pt x="3375" y="8886"/>
                </a:lnTo>
                <a:lnTo>
                  <a:pt x="3375" y="12714"/>
                </a:lnTo>
                <a:lnTo>
                  <a:pt x="17493" y="12714"/>
                </a:lnTo>
                <a:lnTo>
                  <a:pt x="1749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886"/>
                </a:moveTo>
                <a:lnTo>
                  <a:pt x="1350" y="12714"/>
                </a:lnTo>
                <a:lnTo>
                  <a:pt x="2700" y="12714"/>
                </a:lnTo>
                <a:lnTo>
                  <a:pt x="2700" y="8886"/>
                </a:lnTo>
                <a:close/>
              </a:path>
              <a:path w="21600" h="21600">
                <a:moveTo>
                  <a:pt x="0" y="8886"/>
                </a:moveTo>
                <a:lnTo>
                  <a:pt x="0" y="12714"/>
                </a:lnTo>
                <a:lnTo>
                  <a:pt x="675" y="12714"/>
                </a:lnTo>
                <a:lnTo>
                  <a:pt x="675" y="888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0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0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0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0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95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95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80"/>
                            </p:stCondLst>
                            <p:childTnLst>
                              <p:par>
                                <p:cTn id="6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1" dur="250" autoRev="1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95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95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7" grpId="0" build="allAtOnce"/>
      <p:bldP spid="110598" grpId="0" build="allAtOnce"/>
      <p:bldP spid="110599" grpId="0" animBg="1"/>
      <p:bldP spid="1106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552450"/>
            <a:ext cx="7920037" cy="644525"/>
          </a:xfrm>
        </p:spPr>
        <p:txBody>
          <a:bodyPr/>
          <a:lstStyle/>
          <a:p>
            <a:r>
              <a:rPr lang="ru-RU" sz="2800"/>
              <a:t>Бронированное стекло</a:t>
            </a:r>
          </a:p>
        </p:txBody>
      </p:sp>
      <p:pic>
        <p:nvPicPr>
          <p:cNvPr id="120837" name="Picture 5" descr="p751301_photo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3550" y="1484313"/>
            <a:ext cx="5502275" cy="51720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800"/>
              <a:t>Классификация видов стекла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0825" y="2332038"/>
            <a:ext cx="4537075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Font typeface="Wingdings" pitchFamily="2" charset="2"/>
              <a:buBlip>
                <a:blip r:embed="rId2"/>
              </a:buBlip>
            </a:pPr>
            <a:r>
              <a:rPr lang="ru-RU" sz="2400">
                <a:solidFill>
                  <a:srgbClr val="DEA94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Безопасные стекла</a:t>
            </a:r>
          </a:p>
          <a:p>
            <a:pPr marL="533400" indent="-533400">
              <a:buFont typeface="Wingdings" pitchFamily="2" charset="2"/>
              <a:buBlip>
                <a:blip r:embed="rId2"/>
              </a:buBlip>
            </a:pPr>
            <a:endParaRPr lang="ru-RU" sz="2400">
              <a:solidFill>
                <a:srgbClr val="DEA94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ru-RU" sz="2400"/>
              <a:t>	</a:t>
            </a:r>
            <a:r>
              <a:rPr lang="ru-RU" sz="2400" b="0"/>
              <a:t>применяют для остекления зданий, автотранспорта,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b="0"/>
              <a:t>	в самолетах, танках, кораблях. 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2197100" y="1268413"/>
            <a:ext cx="3887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 Безопасное стекло</a:t>
            </a:r>
          </a:p>
        </p:txBody>
      </p:sp>
      <p:pic>
        <p:nvPicPr>
          <p:cNvPr id="231429" name="Picture 5" descr="бронестекло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3075" y="3211513"/>
            <a:ext cx="4860925" cy="36464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1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1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1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1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1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07950" y="1519238"/>
            <a:ext cx="4537075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/>
              <a:t> Выдуванием</a:t>
            </a:r>
          </a:p>
          <a:p>
            <a:pPr>
              <a:buFont typeface="Wingdings" pitchFamily="2" charset="2"/>
              <a:buChar char="ü"/>
            </a:pPr>
            <a:endParaRPr lang="ru-RU" sz="2800"/>
          </a:p>
          <a:p>
            <a:pPr>
              <a:buFont typeface="Wingdings" pitchFamily="2" charset="2"/>
              <a:buChar char="ü"/>
            </a:pPr>
            <a:endParaRPr lang="ru-RU" sz="2800"/>
          </a:p>
          <a:p>
            <a:pPr>
              <a:buFont typeface="Wingdings" pitchFamily="2" charset="2"/>
              <a:buChar char="ü"/>
            </a:pPr>
            <a:r>
              <a:rPr lang="ru-RU" sz="2800"/>
              <a:t> Прессованием</a:t>
            </a:r>
          </a:p>
          <a:p>
            <a:pPr>
              <a:buFont typeface="Wingdings" pitchFamily="2" charset="2"/>
              <a:buChar char="ü"/>
            </a:pPr>
            <a:endParaRPr lang="ru-RU" sz="2800"/>
          </a:p>
          <a:p>
            <a:pPr>
              <a:buFont typeface="Wingdings" pitchFamily="2" charset="2"/>
              <a:buChar char="ü"/>
            </a:pPr>
            <a:endParaRPr lang="ru-RU" sz="2800"/>
          </a:p>
          <a:p>
            <a:pPr>
              <a:buFont typeface="Wingdings" pitchFamily="2" charset="2"/>
              <a:buChar char="ü"/>
            </a:pPr>
            <a:r>
              <a:rPr lang="ru-RU" sz="2800"/>
              <a:t> Прессовыдуванием</a:t>
            </a:r>
          </a:p>
          <a:p>
            <a:pPr>
              <a:buFont typeface="Wingdings" pitchFamily="2" charset="2"/>
              <a:buChar char="ü"/>
            </a:pPr>
            <a:endParaRPr lang="ru-RU" sz="2800"/>
          </a:p>
          <a:p>
            <a:pPr>
              <a:buFont typeface="Wingdings" pitchFamily="2" charset="2"/>
              <a:buChar char="ü"/>
            </a:pPr>
            <a:endParaRPr lang="ru-RU" sz="2800"/>
          </a:p>
          <a:p>
            <a:pPr>
              <a:buFont typeface="Wingdings" pitchFamily="2" charset="2"/>
              <a:buChar char="ü"/>
            </a:pPr>
            <a:r>
              <a:rPr lang="ru-RU" sz="2800"/>
              <a:t> Прокаткой</a:t>
            </a:r>
          </a:p>
          <a:p>
            <a:pPr algn="ctr"/>
            <a:r>
              <a:rPr lang="ru-RU" sz="2800"/>
              <a:t>      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0">
                <a:solidFill>
                  <a:schemeClr val="tx1"/>
                </a:solidFill>
              </a:rPr>
              <a:t>Способы выработки стеклоизделий</a:t>
            </a:r>
            <a:br>
              <a:rPr lang="ru-RU" sz="2800" b="0">
                <a:solidFill>
                  <a:schemeClr val="tx1"/>
                </a:solidFill>
              </a:rPr>
            </a:br>
            <a:endParaRPr lang="ru-RU" sz="2800" b="0">
              <a:solidFill>
                <a:schemeClr val="tx1"/>
              </a:solidFill>
            </a:endParaRPr>
          </a:p>
        </p:txBody>
      </p:sp>
      <p:pic>
        <p:nvPicPr>
          <p:cNvPr id="121873" name="Picture 17" descr="80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08050"/>
            <a:ext cx="1873250" cy="1873250"/>
          </a:xfrm>
          <a:noFill/>
          <a:ln>
            <a:miter lim="800000"/>
            <a:headEnd/>
            <a:tailEnd/>
          </a:ln>
        </p:spPr>
      </p:pic>
      <p:pic>
        <p:nvPicPr>
          <p:cNvPr id="121876" name="Picture 20" descr="129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2363" y="946150"/>
            <a:ext cx="1835150" cy="1835150"/>
          </a:xfrm>
          <a:noFill/>
          <a:ln>
            <a:miter lim="800000"/>
            <a:headEnd/>
            <a:tailEnd/>
          </a:ln>
        </p:spPr>
      </p:pic>
      <p:pic>
        <p:nvPicPr>
          <p:cNvPr id="121879" name="Picture 23" descr="tech_real_bott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573463"/>
            <a:ext cx="3024188" cy="2071687"/>
          </a:xfrm>
          <a:noFill/>
          <a:ln>
            <a:miter lim="800000"/>
            <a:headEnd/>
            <a:tailEnd/>
          </a:ln>
        </p:spPr>
      </p:pic>
      <p:pic>
        <p:nvPicPr>
          <p:cNvPr id="121882" name="Picture 26" descr="foto469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052513"/>
            <a:ext cx="1797050" cy="2376487"/>
          </a:xfrm>
          <a:prstGeom prst="rect">
            <a:avLst/>
          </a:prstGeom>
          <a:noFill/>
        </p:spPr>
      </p:pic>
      <p:pic>
        <p:nvPicPr>
          <p:cNvPr id="121865" name="Picture 9" descr="Ваза для варенья. Прессованное стекло. СССР, 30-е годы ХХ ве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852738"/>
            <a:ext cx="1368425" cy="1368425"/>
          </a:xfrm>
          <a:noFill/>
          <a:ln>
            <a:miter lim="800000"/>
            <a:headEnd/>
            <a:tailEnd/>
          </a:ln>
        </p:spPr>
      </p:pic>
      <p:pic>
        <p:nvPicPr>
          <p:cNvPr id="121884" name="Picture 28" descr="VEKA Sunline, пластиковые окна из профиля пвх VE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1100" y="5013325"/>
            <a:ext cx="2984500" cy="223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17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0" y="0"/>
            <a:ext cx="4953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Ручное выдувание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685800"/>
            <a:ext cx="5029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с помощью стеклодувной трубки с использованием деревянных или металлических форм, в которых при вращении заготовки (пульки) завершается формование. Этим методом получают изделия любых конфигураций и толщины стенки с гладкой и блестящей поверхностью. </a:t>
            </a:r>
          </a:p>
        </p:txBody>
      </p:sp>
      <p:pic>
        <p:nvPicPr>
          <p:cNvPr id="7" name="YouTube Video 7.mpg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62600" y="4343400"/>
            <a:ext cx="3352800" cy="2286000"/>
          </a:xfrm>
          <a:solidFill>
            <a:schemeClr val="accent3">
              <a:lumMod val="75000"/>
              <a:alpha val="61000"/>
            </a:schemeClr>
          </a:solidFill>
          <a:ln>
            <a:solidFill>
              <a:srgbClr val="92D050">
                <a:alpha val="81000"/>
              </a:srgbClr>
            </a:solidFill>
          </a:ln>
          <a:scene3d>
            <a:camera prst="orthographicFront"/>
            <a:lightRig rig="sunrise" dir="t"/>
          </a:scene3d>
          <a:sp3d contourW="114300" prstMaterial="dkEdge">
            <a:contourClr>
              <a:srgbClr val="00B050"/>
            </a:contourClr>
          </a:sp3d>
        </p:spPr>
      </p:pic>
      <p:sp>
        <p:nvSpPr>
          <p:cNvPr id="288777" name="Прямоугольник 9"/>
          <p:cNvSpPr>
            <a:spLocks noChangeArrowheads="1"/>
          </p:cNvSpPr>
          <p:nvPr/>
        </p:nvSpPr>
        <p:spPr bwMode="auto">
          <a:xfrm>
            <a:off x="0" y="4419600"/>
            <a:ext cx="4953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Свободное выдувание (в торговле — </a:t>
            </a:r>
            <a:r>
              <a:rPr lang="ru-RU" sz="3200" b="1">
                <a:latin typeface="Calibri" pitchFamily="34" charset="0"/>
                <a:hlinkClick r:id="" action="ppaction://hlinkshowjump?jump=lastslide"/>
              </a:rPr>
              <a:t>гутенская</a:t>
            </a:r>
            <a:r>
              <a:rPr lang="ru-RU" sz="2000">
                <a:latin typeface="Calibri" pitchFamily="34" charset="0"/>
              </a:rPr>
              <a:t> формовка) осуществляют также посредством стеклодувной трубки, но изделия формуют и окончательно отделывают в основном на воздухе. </a:t>
            </a:r>
          </a:p>
        </p:txBody>
      </p:sp>
      <p:pic>
        <p:nvPicPr>
          <p:cNvPr id="288778" name="Picture 2" descr="http://xage.ru/upload/08/glass/07-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838200"/>
            <a:ext cx="36576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7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mute="1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/>
              <a:t>Выдувание стекла</a:t>
            </a:r>
          </a:p>
        </p:txBody>
      </p:sp>
      <p:pic>
        <p:nvPicPr>
          <p:cNvPr id="122885" name="Picture 5" descr="CAN_21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3487737" cy="5229225"/>
          </a:xfrm>
          <a:noFill/>
          <a:ln>
            <a:miter lim="800000"/>
            <a:headEnd/>
            <a:tailEnd/>
          </a:ln>
        </p:spPr>
      </p:pic>
      <p:pic>
        <p:nvPicPr>
          <p:cNvPr id="122889" name="Picture 9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128838"/>
            <a:ext cx="4665662" cy="390683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2867" name="Picture 2"/>
          <p:cNvPicPr>
            <a:picLocks noChangeAspect="1" noChangeArrowheads="1"/>
          </p:cNvPicPr>
          <p:nvPr/>
        </p:nvPicPr>
        <p:blipFill>
          <a:blip r:embed="rId3">
            <a:lum bright="16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671513"/>
            <a:ext cx="5715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Calibri" pitchFamily="34" charset="0"/>
              </a:rPr>
              <a:t>Методом прессования изготавливают изделия, имеющие простую форму. Процесс прессования осуществляется в металлических формах. Прессование производится в разъемных (состоящих из двух или трех частей)  и неразъемных формах.   </a:t>
            </a:r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715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прессование</a:t>
            </a:r>
          </a:p>
        </p:txBody>
      </p:sp>
      <p:sp>
        <p:nvSpPr>
          <p:cNvPr id="292872" name="Прямоугольник 8"/>
          <p:cNvSpPr>
            <a:spLocks noChangeArrowheads="1"/>
          </p:cNvSpPr>
          <p:nvPr/>
        </p:nvSpPr>
        <p:spPr bwMode="auto">
          <a:xfrm>
            <a:off x="0" y="5029200"/>
            <a:ext cx="571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  <a:hlinkClick r:id="rId4" action="ppaction://hlinksldjump"/>
              </a:rPr>
              <a:t>Возможные дефекты формования и способы их устранения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0" name="YouTube Video 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724400" y="1981200"/>
            <a:ext cx="3352800" cy="2362200"/>
          </a:xfrm>
          <a:prstGeom prst="rect">
            <a:avLst/>
          </a:prstGeom>
          <a:scene3d>
            <a:camera prst="orthographicFront"/>
            <a:lightRig rig="threePt" dir="t"/>
          </a:scene3d>
          <a:sp3d contourW="107950">
            <a:contourClr>
              <a:srgbClr val="00B050"/>
            </a:contourClr>
          </a:sp3d>
        </p:spPr>
      </p:pic>
      <p:sp>
        <p:nvSpPr>
          <p:cNvPr id="292874" name="TextBox 10"/>
          <p:cNvSpPr txBox="1">
            <a:spLocks noChangeArrowheads="1"/>
          </p:cNvSpPr>
          <p:nvPr/>
        </p:nvSpPr>
        <p:spPr bwMode="auto">
          <a:xfrm>
            <a:off x="0" y="274320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  <a:hlinkClick r:id="rId6" action="ppaction://hlinksldjump"/>
              </a:rPr>
              <a:t>Отличия прессования от прессовыдувания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4916" name="Picture 2"/>
          <p:cNvPicPr>
            <a:picLocks noChangeAspect="1" noChangeArrowheads="1"/>
          </p:cNvPicPr>
          <p:nvPr/>
        </p:nvPicPr>
        <p:blipFill>
          <a:blip r:embed="rId7">
            <a:lum bright="16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152400" y="11430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/>
              <a:t>Прессование стекла</a:t>
            </a:r>
          </a:p>
        </p:txBody>
      </p:sp>
      <p:pic>
        <p:nvPicPr>
          <p:cNvPr id="123908" name="Picture 4" descr="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916113"/>
            <a:ext cx="6132513" cy="38322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3891" name="Picture 2"/>
          <p:cNvPicPr>
            <a:picLocks noChangeAspect="1" noChangeArrowheads="1"/>
          </p:cNvPicPr>
          <p:nvPr/>
        </p:nvPicPr>
        <p:blipFill>
          <a:blip r:embed="rId3">
            <a:lum bright="16000" contras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953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0000"/>
                </a:solidFill>
              </a:rPr>
              <a:t>прессовыдувание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93895" name="Picture 2" descr="http://www.cultinfo.ru/fulltext/1/001/009/001/24149974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28600"/>
            <a:ext cx="32289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6" name="Прямоугольник 7"/>
          <p:cNvSpPr>
            <a:spLocks noChangeArrowheads="1"/>
          </p:cNvSpPr>
          <p:nvPr/>
        </p:nvSpPr>
        <p:spPr bwMode="auto">
          <a:xfrm>
            <a:off x="0" y="685800"/>
            <a:ext cx="4953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Прессовыдуванием  изготовляют стаканы и посуду сложных форм — графины, флаконы и др. прессовыдуванием вырабатывают рюмочные изделия. При этом чашу выдувают, а донышко и ножку прессуют и сваривают с чашей. </a:t>
            </a:r>
          </a:p>
        </p:txBody>
      </p:sp>
      <p:pic>
        <p:nvPicPr>
          <p:cNvPr id="10" name="YouTube Video 5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67000" y="3962400"/>
            <a:ext cx="3429000" cy="2286000"/>
          </a:xfrm>
          <a:prstGeom prst="rect">
            <a:avLst/>
          </a:prstGeom>
          <a:scene3d>
            <a:camera prst="orthographicFront"/>
            <a:lightRig rig="threePt" dir="t"/>
          </a:scene3d>
          <a:sp3d contourW="88900">
            <a:contourClr>
              <a:srgbClr val="00B05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mute="1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Прессовыдувание стекла</a:t>
            </a:r>
          </a:p>
        </p:txBody>
      </p:sp>
      <p:pic>
        <p:nvPicPr>
          <p:cNvPr id="124932" name="Picture 4" descr="Cockpt_Technlg-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2419350"/>
            <a:ext cx="3810000" cy="2886075"/>
          </a:xfrm>
          <a:noFill/>
          <a:ln>
            <a:miter lim="800000"/>
            <a:headEnd/>
            <a:tailEnd/>
          </a:ln>
        </p:spPr>
      </p:pic>
      <p:pic>
        <p:nvPicPr>
          <p:cNvPr id="124939" name="Picture 11" descr="main_glas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420938"/>
            <a:ext cx="3873500" cy="2897187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827088" y="230188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Monotype Corsiva" pitchFamily="66" charset="0"/>
              </a:rPr>
              <a:t>Основные сырьевые материалы для производства  стекла 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323850" y="908050"/>
            <a:ext cx="8604250" cy="942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1400" b="1" u="sng">
                <a:solidFill>
                  <a:srgbClr val="FF0000"/>
                </a:solidFill>
              </a:rPr>
              <a:t>SiO</a:t>
            </a:r>
            <a:r>
              <a:rPr lang="ru-RU" sz="1400" b="1" u="sng">
                <a:solidFill>
                  <a:srgbClr val="FF0000"/>
                </a:solidFill>
              </a:rPr>
              <a:t>2</a:t>
            </a:r>
            <a:r>
              <a:rPr lang="ru-RU" sz="1400" b="1" i="1">
                <a:solidFill>
                  <a:srgbClr val="0000CC"/>
                </a:solidFill>
              </a:rPr>
              <a:t> определяет основные свойства стекла - химическую стойкость, термические, механические и оптические свойства. Минералогический состав этих материалов неоднороден. Кроме того, они часто являются тугоплавкими и вызывают появление порока в стекле - шахтного камня.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179388" y="765175"/>
            <a:ext cx="8713787" cy="10795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250825" y="1989138"/>
            <a:ext cx="8316913" cy="1004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u="sng">
                <a:solidFill>
                  <a:srgbClr val="FF0000"/>
                </a:solidFill>
              </a:rPr>
              <a:t>В20з - окись бора</a:t>
            </a:r>
            <a:r>
              <a:rPr lang="ru-RU">
                <a:solidFill>
                  <a:srgbClr val="0000CC"/>
                </a:solidFill>
              </a:rPr>
              <a:t>, </a:t>
            </a:r>
            <a:r>
              <a:rPr lang="ru-RU" sz="1400" b="1" i="1">
                <a:solidFill>
                  <a:srgbClr val="0000CC"/>
                </a:solidFill>
              </a:rPr>
              <a:t>вводится в состав: в виде борной кислоты, буры или боросодержащих минералов. Понижает коэффициент термического расширения, температуру варки, вязкость стекломассы. Повышает химическую, термическую устойчивость, прочность.</a:t>
            </a:r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179388" y="1916113"/>
            <a:ext cx="8713787" cy="10810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250825" y="3227388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7188" algn="just" defTabSz="265113"/>
            <a:r>
              <a:rPr lang="ru-RU" sz="1400" b="1" u="sng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en-US" sz="1400" b="1" u="sng">
                <a:solidFill>
                  <a:srgbClr val="FF0000"/>
                </a:solidFill>
                <a:latin typeface="Monotype Corsiva" pitchFamily="66" charset="0"/>
              </a:rPr>
              <a:t>L</a:t>
            </a:r>
            <a:r>
              <a:rPr lang="ru-RU" sz="1400" b="1" u="sng">
                <a:solidFill>
                  <a:srgbClr val="FF0000"/>
                </a:solidFill>
                <a:latin typeface="Monotype Corsiva" pitchFamily="66" charset="0"/>
              </a:rPr>
              <a:t>203 - окись алюминия</a:t>
            </a:r>
            <a:r>
              <a:rPr lang="ru-RU" sz="1400" b="1">
                <a:solidFill>
                  <a:srgbClr val="0000CC"/>
                </a:solidFill>
                <a:latin typeface="Monotype Corsiva" pitchFamily="66" charset="0"/>
              </a:rPr>
              <a:t>,</a:t>
            </a:r>
            <a:r>
              <a:rPr lang="ru-RU" sz="14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b="1">
                <a:solidFill>
                  <a:srgbClr val="0000CC"/>
                </a:solidFill>
                <a:latin typeface="Monotype Corsiva" pitchFamily="66" charset="0"/>
              </a:rPr>
              <a:t>вводится в виде глинозема, полевого шпата, пегматита, каолина, гранита - повышает термическую и химическую стойкость стекла.</a:t>
            </a:r>
          </a:p>
        </p:txBody>
      </p:sp>
      <p:sp>
        <p:nvSpPr>
          <p:cNvPr id="279560" name="AutoShape 8"/>
          <p:cNvSpPr>
            <a:spLocks noChangeArrowheads="1"/>
          </p:cNvSpPr>
          <p:nvPr/>
        </p:nvSpPr>
        <p:spPr bwMode="auto">
          <a:xfrm>
            <a:off x="179388" y="3068638"/>
            <a:ext cx="8713787" cy="9366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250825" y="4149725"/>
            <a:ext cx="85677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sz="1900" b="1">
                <a:solidFill>
                  <a:srgbClr val="0000CC"/>
                </a:solidFill>
                <a:latin typeface="Monotype Corsiva" pitchFamily="66" charset="0"/>
              </a:rPr>
              <a:t>	</a:t>
            </a:r>
            <a:r>
              <a:rPr lang="en-US" sz="1900" b="1" u="sng">
                <a:solidFill>
                  <a:srgbClr val="FF0000"/>
                </a:solidFill>
                <a:latin typeface="Monotype Corsiva" pitchFamily="66" charset="0"/>
              </a:rPr>
              <a:t>MgO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, СаО - окись магния и окись кальция</a:t>
            </a:r>
            <a:r>
              <a:rPr lang="ru-RU" sz="1900" b="1">
                <a:solidFill>
                  <a:srgbClr val="0000CC"/>
                </a:solidFill>
                <a:latin typeface="Monotype Corsiva" pitchFamily="66" charset="0"/>
              </a:rPr>
              <a:t>,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вводятся применением доломита, известняка, мрамора, мела. СаО - повышает химическую стойкость, ускоряет варку, осветляет стекломассу; </a:t>
            </a:r>
            <a:r>
              <a:rPr lang="en-US" sz="1900" b="1" i="1">
                <a:solidFill>
                  <a:srgbClr val="0000CC"/>
                </a:solidFill>
                <a:latin typeface="Monotype Corsiva" pitchFamily="66" charset="0"/>
              </a:rPr>
              <a:t>MgO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 - снижает коэффициент .термического расширения, способность к кристаллизации, повышает вязкость, прочность, химическую стойкость</a:t>
            </a:r>
            <a:r>
              <a:rPr lang="ru-RU" sz="1900" i="1">
                <a:solidFill>
                  <a:srgbClr val="0000CC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79562" name="AutoShape 10"/>
          <p:cNvSpPr>
            <a:spLocks noChangeArrowheads="1"/>
          </p:cNvSpPr>
          <p:nvPr/>
        </p:nvSpPr>
        <p:spPr bwMode="auto">
          <a:xfrm>
            <a:off x="179388" y="4076700"/>
            <a:ext cx="8713787" cy="13684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179388" y="5589588"/>
            <a:ext cx="87137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sz="1900" b="1" u="sng">
                <a:latin typeface="Monotype Corsiva" pitchFamily="66" charset="0"/>
              </a:rPr>
              <a:t>	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ВаО - окись бария,</a:t>
            </a:r>
            <a:r>
              <a:rPr lang="ru-RU" sz="190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вводится солями бария. Повышает оптические свойства, способствует равномерному окрашиванию стекломассы</a:t>
            </a:r>
            <a:endParaRPr lang="ru-RU" sz="1900" b="1" i="1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79564" name="AutoShape 12"/>
          <p:cNvSpPr>
            <a:spLocks noChangeArrowheads="1"/>
          </p:cNvSpPr>
          <p:nvPr/>
        </p:nvSpPr>
        <p:spPr bwMode="auto">
          <a:xfrm>
            <a:off x="179388" y="5589588"/>
            <a:ext cx="8713787" cy="7191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/>
              <a:t>Прокатка стекол</a:t>
            </a:r>
          </a:p>
        </p:txBody>
      </p:sp>
      <p:pic>
        <p:nvPicPr>
          <p:cNvPr id="125957" name="Picture 5" descr="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4788" y="1628775"/>
            <a:ext cx="6337300" cy="3960813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Способы декорирования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27913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/>
            <a:r>
              <a:rPr lang="ru-RU" sz="2400" b="0"/>
              <a:t>наносимые в процессе выработки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b="0"/>
              <a:t>	(в горячем состоянии, до отжига) – налепы, насыпь, кракле, “морозное” стекло, нацвет, филигрань и др.;</a:t>
            </a:r>
          </a:p>
          <a:p>
            <a:pPr marL="533400" indent="-533400"/>
            <a:endParaRPr lang="ru-RU" sz="2400" b="0"/>
          </a:p>
          <a:p>
            <a:pPr marL="533400" indent="-533400"/>
            <a:r>
              <a:rPr lang="ru-RU" sz="2400" b="0"/>
              <a:t>наносимые на готовые изделия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b="0"/>
              <a:t>	(после отжига)  механическими (пескоструйная, гравировка, шлифовка), химическими (травление) способами, а также золотом, красками, люстром.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187E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187E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9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688" y="3062288"/>
            <a:ext cx="3897312" cy="379571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59075" name="Picture 3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52838" cy="375126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59076" name="Picture 4" descr="picture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51263"/>
            <a:ext cx="5184775" cy="31067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59077" name="Picture 5" descr="picture"/>
          <p:cNvPicPr preferRelativeResize="0">
            <a:picLocks noChangeArrowheads="1"/>
          </p:cNvPicPr>
          <p:nvPr/>
        </p:nvPicPr>
        <p:blipFill>
          <a:blip r:embed="rId5"/>
          <a:srcRect b="9964"/>
          <a:stretch>
            <a:fillRect/>
          </a:stretch>
        </p:blipFill>
        <p:spPr bwMode="auto">
          <a:xfrm>
            <a:off x="5246688" y="0"/>
            <a:ext cx="3897312" cy="30622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59078" name="WordArt 6"/>
          <p:cNvSpPr>
            <a:spLocks noChangeArrowheads="1" noChangeShapeType="1" noTextEdit="1"/>
          </p:cNvSpPr>
          <p:nvPr/>
        </p:nvSpPr>
        <p:spPr bwMode="auto">
          <a:xfrm rot="5400000">
            <a:off x="2606676" y="1492250"/>
            <a:ext cx="3625850" cy="11652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9559F"/>
                </a:solidFill>
                <a:latin typeface="Times New Roman"/>
                <a:cs typeface="Times New Roman"/>
              </a:rPr>
              <a:t>Налепы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0099" name="WordArt 3"/>
          <p:cNvSpPr>
            <a:spLocks noChangeArrowheads="1" noChangeShapeType="1" noTextEdit="1"/>
          </p:cNvSpPr>
          <p:nvPr/>
        </p:nvSpPr>
        <p:spPr bwMode="auto">
          <a:xfrm>
            <a:off x="254000" y="261938"/>
            <a:ext cx="8494713" cy="1147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6000">
                      <a:srgbClr val="1F1F1F"/>
                    </a:gs>
                    <a:gs pos="17999">
                      <a:srgbClr val="FFFFFF"/>
                    </a:gs>
                    <a:gs pos="42000">
                      <a:srgbClr val="636363"/>
                    </a:gs>
                    <a:gs pos="53000">
                      <a:srgbClr val="CFCFCF"/>
                    </a:gs>
                    <a:gs pos="66000">
                      <a:srgbClr val="CFCFCF"/>
                    </a:gs>
                    <a:gs pos="75999">
                      <a:srgbClr val="1F1F1F"/>
                    </a:gs>
                    <a:gs pos="78999">
                      <a:srgbClr val="FFFFFF"/>
                    </a:gs>
                    <a:gs pos="100000">
                      <a:srgbClr val="7F7F7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Морозное стекло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 descr="picture"/>
          <p:cNvPicPr preferRelativeResize="0">
            <a:picLocks noChangeArrowheads="1"/>
          </p:cNvPicPr>
          <p:nvPr/>
        </p:nvPicPr>
        <p:blipFill>
          <a:blip r:embed="rId2"/>
          <a:srcRect l="9044" t="70888" r="51607"/>
          <a:stretch>
            <a:fillRect/>
          </a:stretch>
        </p:blipFill>
        <p:spPr bwMode="auto">
          <a:xfrm>
            <a:off x="2058988" y="215900"/>
            <a:ext cx="4192587" cy="218916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1123" name="AutoShape 3"/>
          <p:cNvSpPr>
            <a:spLocks noChangeArrowheads="1"/>
          </p:cNvSpPr>
          <p:nvPr/>
        </p:nvSpPr>
        <p:spPr bwMode="auto">
          <a:xfrm>
            <a:off x="539750" y="5653088"/>
            <a:ext cx="153988" cy="1857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61124" name="Picture 4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64013"/>
            <a:ext cx="2489200" cy="269398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1125" name="Picture 5" descr="picture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200" y="4116388"/>
            <a:ext cx="3308350" cy="19256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1126" name="Picture 6" descr="picture"/>
          <p:cNvPicPr preferRelativeResize="0">
            <a:picLocks noChangeArrowheads="1"/>
          </p:cNvPicPr>
          <p:nvPr/>
        </p:nvPicPr>
        <p:blipFill>
          <a:blip r:embed="rId2"/>
          <a:srcRect l="53203" t="16359" r="2129" b="57256"/>
          <a:stretch>
            <a:fillRect/>
          </a:stretch>
        </p:blipFill>
        <p:spPr bwMode="auto">
          <a:xfrm>
            <a:off x="6084888" y="812800"/>
            <a:ext cx="3059112" cy="15716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1127" name="Picture 7" descr="picture"/>
          <p:cNvPicPr preferRelativeResize="0">
            <a:picLocks noChangeArrowheads="1"/>
          </p:cNvPicPr>
          <p:nvPr/>
        </p:nvPicPr>
        <p:blipFill>
          <a:blip r:embed="rId2"/>
          <a:srcRect l="66504" t="57256" r="2660" b="10905"/>
          <a:stretch>
            <a:fillRect/>
          </a:stretch>
        </p:blipFill>
        <p:spPr bwMode="auto">
          <a:xfrm>
            <a:off x="0" y="0"/>
            <a:ext cx="2082800" cy="238601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1128" name="Picture 8" descr="picture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7550" y="4208463"/>
            <a:ext cx="3346450" cy="26495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1129" name="WordArt 9"/>
          <p:cNvSpPr>
            <a:spLocks noChangeArrowheads="1" noChangeShapeType="1" noTextEdit="1"/>
          </p:cNvSpPr>
          <p:nvPr/>
        </p:nvSpPr>
        <p:spPr bwMode="auto">
          <a:xfrm>
            <a:off x="1384300" y="2557463"/>
            <a:ext cx="6373813" cy="1422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Нацвет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0"/>
            <a:ext cx="6838950" cy="6858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2147" name="AutoShape 3"/>
          <p:cNvSpPr>
            <a:spLocks noChangeArrowheads="1"/>
          </p:cNvSpPr>
          <p:nvPr/>
        </p:nvSpPr>
        <p:spPr bwMode="auto">
          <a:xfrm>
            <a:off x="4014788" y="4219575"/>
            <a:ext cx="198437" cy="730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148" name="AutoShape 4"/>
          <p:cNvSpPr>
            <a:spLocks noChangeArrowheads="1"/>
          </p:cNvSpPr>
          <p:nvPr/>
        </p:nvSpPr>
        <p:spPr bwMode="auto">
          <a:xfrm>
            <a:off x="2740025" y="4953000"/>
            <a:ext cx="1130300" cy="4508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2149" name="WordArt 5"/>
          <p:cNvSpPr>
            <a:spLocks noChangeArrowheads="1" noChangeShapeType="1" noTextEdit="1"/>
          </p:cNvSpPr>
          <p:nvPr/>
        </p:nvSpPr>
        <p:spPr bwMode="auto">
          <a:xfrm rot="5400000">
            <a:off x="-1897063" y="2732088"/>
            <a:ext cx="6196013" cy="1347788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0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Нацвет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5613" cy="43132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3171" name="AutoShape 3"/>
          <p:cNvSpPr>
            <a:spLocks noChangeArrowheads="1"/>
          </p:cNvSpPr>
          <p:nvPr/>
        </p:nvSpPr>
        <p:spPr bwMode="auto">
          <a:xfrm>
            <a:off x="4435475" y="147638"/>
            <a:ext cx="341313" cy="3651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63172" name="Picture 4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613" y="2200275"/>
            <a:ext cx="4878387" cy="46577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3173" name="AutoShape 5"/>
          <p:cNvSpPr>
            <a:spLocks noChangeArrowheads="1"/>
          </p:cNvSpPr>
          <p:nvPr/>
        </p:nvSpPr>
        <p:spPr bwMode="auto">
          <a:xfrm>
            <a:off x="4471988" y="3070225"/>
            <a:ext cx="301625" cy="3651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3174" name="WordArt 6"/>
          <p:cNvSpPr>
            <a:spLocks noChangeArrowheads="1" noChangeShapeType="1" noTextEdit="1"/>
          </p:cNvSpPr>
          <p:nvPr/>
        </p:nvSpPr>
        <p:spPr bwMode="auto">
          <a:xfrm>
            <a:off x="4327525" y="812800"/>
            <a:ext cx="4816475" cy="1239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Филигрань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0"/>
            <a:ext cx="4327525" cy="42545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4195" name="Picture 3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2213" y="0"/>
            <a:ext cx="4141787" cy="52641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384300" y="215900"/>
            <a:ext cx="34940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029" tIns="34014" rIns="68029" bIns="34014">
            <a:spAutoFit/>
          </a:bodyPr>
          <a:lstStyle/>
          <a:p>
            <a:pPr algn="ctr" defTabSz="681038">
              <a:spcBef>
                <a:spcPct val="50000"/>
              </a:spcBef>
            </a:pPr>
            <a:r>
              <a:rPr lang="ru-RU" sz="3600" i="1">
                <a:latin typeface="Bookman Old Style" pitchFamily="18" charset="0"/>
              </a:rPr>
              <a:t>Сульфидное </a:t>
            </a:r>
          </a:p>
          <a:p>
            <a:pPr algn="ctr" defTabSz="681038">
              <a:spcBef>
                <a:spcPct val="50000"/>
              </a:spcBef>
            </a:pPr>
            <a:r>
              <a:rPr lang="ru-RU" sz="3600" i="1">
                <a:latin typeface="Bookman Old Style" pitchFamily="18" charset="0"/>
              </a:rPr>
              <a:t>стекло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picture"/>
          <p:cNvPicPr preferRelativeResize="0">
            <a:picLocks noChangeArrowheads="1"/>
          </p:cNvPicPr>
          <p:nvPr/>
        </p:nvPicPr>
        <p:blipFill>
          <a:blip r:embed="rId2"/>
          <a:srcRect t="47119"/>
          <a:stretch>
            <a:fillRect/>
          </a:stretch>
        </p:blipFill>
        <p:spPr bwMode="auto">
          <a:xfrm>
            <a:off x="0" y="3611563"/>
            <a:ext cx="5797550" cy="32464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5219" name="Picture 3" descr="picture"/>
          <p:cNvPicPr preferRelativeResize="0">
            <a:picLocks noChangeArrowheads="1"/>
          </p:cNvPicPr>
          <p:nvPr/>
        </p:nvPicPr>
        <p:blipFill>
          <a:blip r:embed="rId2"/>
          <a:srcRect l="33427" b="51045"/>
          <a:stretch>
            <a:fillRect/>
          </a:stretch>
        </p:blipFill>
        <p:spPr bwMode="auto">
          <a:xfrm>
            <a:off x="3897313" y="0"/>
            <a:ext cx="5246687" cy="361156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5220" name="WordArt 4"/>
          <p:cNvSpPr>
            <a:spLocks noChangeArrowheads="1" noChangeShapeType="1" noTextEdit="1"/>
          </p:cNvSpPr>
          <p:nvPr/>
        </p:nvSpPr>
        <p:spPr bwMode="auto">
          <a:xfrm>
            <a:off x="0" y="2419350"/>
            <a:ext cx="5737225" cy="1330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Пескоструйная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picture"/>
          <p:cNvPicPr preferRelativeResize="0">
            <a:picLocks noChangeArrowheads="1"/>
          </p:cNvPicPr>
          <p:nvPr/>
        </p:nvPicPr>
        <p:blipFill>
          <a:blip r:embed="rId2"/>
          <a:srcRect r="5235" b="32869"/>
          <a:stretch>
            <a:fillRect/>
          </a:stretch>
        </p:blipFill>
        <p:spPr bwMode="auto">
          <a:xfrm rot="-229388">
            <a:off x="1936750" y="2189163"/>
            <a:ext cx="5546725" cy="42164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6243" name="WordArt 3"/>
          <p:cNvSpPr>
            <a:spLocks noChangeArrowheads="1" noChangeShapeType="1" noTextEdit="1"/>
          </p:cNvSpPr>
          <p:nvPr/>
        </p:nvSpPr>
        <p:spPr bwMode="auto">
          <a:xfrm>
            <a:off x="0" y="400050"/>
            <a:ext cx="8250238" cy="1668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kern="10">
                <a:ln w="9525">
                  <a:round/>
                  <a:headEnd/>
                  <a:tailEnd/>
                </a:ln>
                <a:solidFill>
                  <a:schemeClr val="bg2">
                    <a:alpha val="69000"/>
                  </a:schemeClr>
                </a:solidFill>
                <a:latin typeface="Comic Sans MS"/>
              </a:rPr>
              <a:t>Матовая лента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179388" y="404813"/>
            <a:ext cx="86423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355600" algn="l"/>
                <a:tab pos="2713038" algn="l"/>
                <a:tab pos="3236913" algn="l"/>
              </a:tabLst>
            </a:pPr>
            <a:r>
              <a:rPr lang="ru-RU" sz="1900" b="1">
                <a:latin typeface="Monotype Corsiva" pitchFamily="66" charset="0"/>
              </a:rPr>
              <a:t>	</a:t>
            </a:r>
            <a:r>
              <a:rPr lang="en-US" sz="1900" b="1" u="sng">
                <a:solidFill>
                  <a:srgbClr val="FF0000"/>
                </a:solidFill>
                <a:latin typeface="Monotype Corsiva" pitchFamily="66" charset="0"/>
              </a:rPr>
              <a:t>ZnO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- окись цинка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, вводится с цинковыми белилами. Повышает химическую и термическую стойкость, прочность при сжатии и расширении, преломление, блеск, прозрачность стекол. </a:t>
            </a:r>
          </a:p>
        </p:txBody>
      </p:sp>
      <p:sp>
        <p:nvSpPr>
          <p:cNvPr id="280579" name="AutoShape 3"/>
          <p:cNvSpPr>
            <a:spLocks noChangeArrowheads="1"/>
          </p:cNvSpPr>
          <p:nvPr/>
        </p:nvSpPr>
        <p:spPr bwMode="auto">
          <a:xfrm>
            <a:off x="250825" y="333375"/>
            <a:ext cx="8642350" cy="100806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0580" name="AutoShape 4"/>
          <p:cNvSpPr>
            <a:spLocks noChangeArrowheads="1"/>
          </p:cNvSpPr>
          <p:nvPr/>
        </p:nvSpPr>
        <p:spPr bwMode="auto">
          <a:xfrm>
            <a:off x="250825" y="2636838"/>
            <a:ext cx="8642350" cy="100806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0581" name="AutoShape 5"/>
          <p:cNvSpPr>
            <a:spLocks noChangeArrowheads="1"/>
          </p:cNvSpPr>
          <p:nvPr/>
        </p:nvSpPr>
        <p:spPr bwMode="auto">
          <a:xfrm>
            <a:off x="250825" y="3933825"/>
            <a:ext cx="8642350" cy="100806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0582" name="AutoShape 6"/>
          <p:cNvSpPr>
            <a:spLocks noChangeArrowheads="1"/>
          </p:cNvSpPr>
          <p:nvPr/>
        </p:nvSpPr>
        <p:spPr bwMode="auto">
          <a:xfrm>
            <a:off x="250825" y="1628775"/>
            <a:ext cx="8642350" cy="71913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250825" y="1628775"/>
            <a:ext cx="8569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4013" algn="just"/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РвО - окись свинца,</a:t>
            </a:r>
            <a:r>
              <a:rPr lang="ru-RU" sz="1900"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вводится со свинцовым глетом или суриком. Используется для изготовления хрусталя.</a:t>
            </a:r>
            <a:r>
              <a:rPr lang="ru-RU" sz="19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80584" name="Rectangle 8"/>
          <p:cNvSpPr>
            <a:spLocks noChangeArrowheads="1"/>
          </p:cNvSpPr>
          <p:nvPr/>
        </p:nvSpPr>
        <p:spPr bwMode="auto">
          <a:xfrm>
            <a:off x="323850" y="2636838"/>
            <a:ext cx="85693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7188" algn="just"/>
            <a:r>
              <a:rPr lang="en-US" sz="1900" b="1" u="sng">
                <a:solidFill>
                  <a:srgbClr val="FF0000"/>
                </a:solidFill>
                <a:latin typeface="Monotype Corsiva" pitchFamily="66" charset="0"/>
              </a:rPr>
              <a:t>Na</a:t>
            </a:r>
            <a:r>
              <a:rPr lang="ru-RU" sz="1400" b="1" u="sng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0 - окись натрия</a:t>
            </a:r>
            <a:r>
              <a:rPr lang="ru-RU" sz="1900"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вводят в с6став стекла с  кальцинированной содой, сульфитом натрия, содопоташной смесью, при использовании полевошпатных  пород.  Снижает температуру  варки, ускоряет процесс стеклообразования, осветляет.</a:t>
            </a:r>
          </a:p>
        </p:txBody>
      </p:sp>
      <p:sp>
        <p:nvSpPr>
          <p:cNvPr id="280585" name="Rectangle 9"/>
          <p:cNvSpPr>
            <a:spLocks noChangeArrowheads="1"/>
          </p:cNvSpPr>
          <p:nvPr/>
        </p:nvSpPr>
        <p:spPr bwMode="auto">
          <a:xfrm>
            <a:off x="250825" y="4076700"/>
            <a:ext cx="8569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defTabSz="355600"/>
            <a:r>
              <a:rPr lang="ru-RU" sz="1900" b="1">
                <a:latin typeface="Monotype Corsiva" pitchFamily="66" charset="0"/>
              </a:rPr>
              <a:t>	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К</a:t>
            </a:r>
            <a:r>
              <a:rPr lang="ru-RU" sz="1400" b="1" u="sng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0-окись калия</a:t>
            </a:r>
            <a:r>
              <a:rPr lang="ru-RU" sz="1900"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вводится применением поташа, содопоташной смеси, полевошпатных пород. Действует аналогично окиси натрия, а также повышает оптические свойства. </a:t>
            </a:r>
          </a:p>
        </p:txBody>
      </p:sp>
      <p:sp>
        <p:nvSpPr>
          <p:cNvPr id="280586" name="AutoShape 10"/>
          <p:cNvSpPr>
            <a:spLocks noChangeArrowheads="1"/>
          </p:cNvSpPr>
          <p:nvPr/>
        </p:nvSpPr>
        <p:spPr bwMode="auto">
          <a:xfrm>
            <a:off x="250825" y="5229225"/>
            <a:ext cx="8642350" cy="100806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0587" name="Rectangle 11"/>
          <p:cNvSpPr>
            <a:spLocks noChangeArrowheads="1"/>
          </p:cNvSpPr>
          <p:nvPr/>
        </p:nvSpPr>
        <p:spPr bwMode="auto">
          <a:xfrm>
            <a:off x="179388" y="5445125"/>
            <a:ext cx="8678862" cy="669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b="1" i="1" u="sng">
                <a:solidFill>
                  <a:srgbClr val="FF0000"/>
                </a:solidFill>
              </a:rPr>
              <a:t>Li</a:t>
            </a:r>
            <a:r>
              <a:rPr lang="ru-RU" b="1" i="1" u="sng">
                <a:solidFill>
                  <a:srgbClr val="FF0000"/>
                </a:solidFill>
              </a:rPr>
              <a:t>20 - оксид лития</a:t>
            </a:r>
            <a:r>
              <a:rPr lang="ru-RU">
                <a:solidFill>
                  <a:srgbClr val="0000CC"/>
                </a:solidFill>
              </a:rPr>
              <a:t> </a:t>
            </a:r>
            <a:r>
              <a:rPr lang="ru-RU" sz="1900" b="1" i="1">
                <a:solidFill>
                  <a:srgbClr val="0000CC"/>
                </a:solidFill>
              </a:rPr>
              <a:t>вводят с углекислым литием либо с минералами, содержащими литий - сподуменом и д.р.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7575" cy="56340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7267" name="Picture 3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9788" y="2832100"/>
            <a:ext cx="3224212" cy="19272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7268" name="Picture 4" descr="picture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613" y="0"/>
            <a:ext cx="3100387" cy="19272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7269" name="WordArt 5"/>
          <p:cNvSpPr>
            <a:spLocks noChangeArrowheads="1" noChangeShapeType="1" noTextEdit="1"/>
          </p:cNvSpPr>
          <p:nvPr/>
        </p:nvSpPr>
        <p:spPr bwMode="auto">
          <a:xfrm>
            <a:off x="1017588" y="5743575"/>
            <a:ext cx="7475537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Гравировка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picture"/>
          <p:cNvPicPr preferRelativeResize="0">
            <a:picLocks noChangeArrowheads="1"/>
          </p:cNvPicPr>
          <p:nvPr/>
        </p:nvPicPr>
        <p:blipFill>
          <a:blip r:embed="rId2"/>
          <a:srcRect l="43515" b="34738"/>
          <a:stretch>
            <a:fillRect/>
          </a:stretch>
        </p:blipFill>
        <p:spPr bwMode="auto">
          <a:xfrm>
            <a:off x="0" y="0"/>
            <a:ext cx="3284538" cy="20653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8291" name="Picture 3" descr="picture"/>
          <p:cNvPicPr preferRelativeResize="0">
            <a:picLocks noChangeArrowheads="1"/>
          </p:cNvPicPr>
          <p:nvPr/>
        </p:nvPicPr>
        <p:blipFill>
          <a:blip r:embed="rId3"/>
          <a:srcRect l="23770" t="10983" r="47540" b="58578"/>
          <a:stretch>
            <a:fillRect/>
          </a:stretch>
        </p:blipFill>
        <p:spPr bwMode="auto">
          <a:xfrm>
            <a:off x="0" y="2052638"/>
            <a:ext cx="3284538" cy="480536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8292" name="WordArt 4"/>
          <p:cNvSpPr>
            <a:spLocks noChangeArrowheads="1" noChangeShapeType="1" noTextEdit="1"/>
          </p:cNvSpPr>
          <p:nvPr/>
        </p:nvSpPr>
        <p:spPr bwMode="auto">
          <a:xfrm rot="5400000">
            <a:off x="2328069" y="1515269"/>
            <a:ext cx="4314825" cy="19002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Номерная</a:t>
            </a:r>
          </a:p>
          <a:p>
            <a:pPr algn="ctr" fontAlgn="auto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шлифовка</a:t>
            </a:r>
          </a:p>
        </p:txBody>
      </p:sp>
      <p:pic>
        <p:nvPicPr>
          <p:cNvPr id="268293" name="Picture 5" descr="picture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3400" y="2373313"/>
            <a:ext cx="3530600" cy="448468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82963"/>
            <a:ext cx="4572000" cy="34750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9315" name="AutoShape 3"/>
          <p:cNvSpPr>
            <a:spLocks noChangeArrowheads="1"/>
          </p:cNvSpPr>
          <p:nvPr/>
        </p:nvSpPr>
        <p:spPr bwMode="auto">
          <a:xfrm>
            <a:off x="2884488" y="4549775"/>
            <a:ext cx="803275" cy="1333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69316" name="Picture 4" descr="picture"/>
          <p:cNvPicPr preferRelativeResize="0">
            <a:picLocks noChangeArrowheads="1"/>
          </p:cNvPicPr>
          <p:nvPr/>
        </p:nvPicPr>
        <p:blipFill>
          <a:blip r:embed="rId3"/>
          <a:srcRect l="7056" r="7056" b="10361"/>
          <a:stretch>
            <a:fillRect/>
          </a:stretch>
        </p:blipFill>
        <p:spPr bwMode="auto">
          <a:xfrm>
            <a:off x="0" y="0"/>
            <a:ext cx="3729038" cy="18732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9317" name="Picture 5" descr="picture"/>
          <p:cNvPicPr preferRelativeResize="0">
            <a:picLocks noChangeArrowheads="1"/>
          </p:cNvPicPr>
          <p:nvPr/>
        </p:nvPicPr>
        <p:blipFill>
          <a:blip r:embed="rId4"/>
          <a:srcRect l="4825" t="5995" r="9650" b="11990"/>
          <a:stretch>
            <a:fillRect/>
          </a:stretch>
        </p:blipFill>
        <p:spPr bwMode="auto">
          <a:xfrm>
            <a:off x="4632325" y="4346575"/>
            <a:ext cx="4511675" cy="25114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69318" name="Picture 6" descr="picture"/>
          <p:cNvPicPr preferRelativeResize="0">
            <a:picLocks noChangeArrowheads="1"/>
          </p:cNvPicPr>
          <p:nvPr/>
        </p:nvPicPr>
        <p:blipFill>
          <a:blip r:embed="rId5"/>
          <a:srcRect l="7144" b="3639"/>
          <a:stretch>
            <a:fillRect/>
          </a:stretch>
        </p:blipFill>
        <p:spPr bwMode="auto">
          <a:xfrm>
            <a:off x="4632325" y="0"/>
            <a:ext cx="4511675" cy="448468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69319" name="WordArt 7"/>
          <p:cNvSpPr>
            <a:spLocks noChangeArrowheads="1" noChangeShapeType="1" noTextEdit="1"/>
          </p:cNvSpPr>
          <p:nvPr/>
        </p:nvSpPr>
        <p:spPr bwMode="auto">
          <a:xfrm>
            <a:off x="0" y="1914525"/>
            <a:ext cx="4572000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Алмазная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грань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picture"/>
          <p:cNvPicPr preferRelativeResize="0">
            <a:picLocks noChangeArrowheads="1"/>
          </p:cNvPicPr>
          <p:nvPr/>
        </p:nvPicPr>
        <p:blipFill>
          <a:blip r:embed="rId2"/>
          <a:srcRect l="4942" t="7428" r="4942" b="7428"/>
          <a:stretch>
            <a:fillRect/>
          </a:stretch>
        </p:blipFill>
        <p:spPr bwMode="auto">
          <a:xfrm>
            <a:off x="3559175" y="1597025"/>
            <a:ext cx="5584825" cy="52609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70339" name="WordArt 3"/>
          <p:cNvSpPr>
            <a:spLocks noChangeArrowheads="1" noChangeShapeType="1" noTextEdit="1"/>
          </p:cNvSpPr>
          <p:nvPr/>
        </p:nvSpPr>
        <p:spPr bwMode="auto">
          <a:xfrm>
            <a:off x="404813" y="215900"/>
            <a:ext cx="8310562" cy="1468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Нацвет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 алмазная грань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picture"/>
          <p:cNvPicPr preferRelativeResize="0">
            <a:picLocks noChangeArrowheads="1"/>
          </p:cNvPicPr>
          <p:nvPr/>
        </p:nvPicPr>
        <p:blipFill>
          <a:blip r:embed="rId2"/>
          <a:srcRect l="19711" t="26674" r="11827" b="16003"/>
          <a:stretch>
            <a:fillRect/>
          </a:stretch>
        </p:blipFill>
        <p:spPr bwMode="auto">
          <a:xfrm>
            <a:off x="0" y="2236788"/>
            <a:ext cx="9144000" cy="462121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72387" name="AutoShape 3"/>
          <p:cNvSpPr>
            <a:spLocks noChangeArrowheads="1"/>
          </p:cNvSpPr>
          <p:nvPr/>
        </p:nvSpPr>
        <p:spPr bwMode="auto">
          <a:xfrm>
            <a:off x="0" y="4348163"/>
            <a:ext cx="155575" cy="23971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2388" name="WordArt 4"/>
          <p:cNvSpPr>
            <a:spLocks noChangeArrowheads="1" noChangeShapeType="1" noTextEdit="1"/>
          </p:cNvSpPr>
          <p:nvPr/>
        </p:nvSpPr>
        <p:spPr bwMode="auto">
          <a:xfrm>
            <a:off x="649288" y="215900"/>
            <a:ext cx="7966075" cy="207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Сложное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травление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picture"/>
          <p:cNvPicPr preferRelativeResize="0">
            <a:picLocks noChangeArrowheads="1"/>
          </p:cNvPicPr>
          <p:nvPr/>
        </p:nvPicPr>
        <p:blipFill>
          <a:blip r:embed="rId2"/>
          <a:srcRect l="81760" t="6351" b="26459"/>
          <a:stretch>
            <a:fillRect/>
          </a:stretch>
        </p:blipFill>
        <p:spPr bwMode="auto">
          <a:xfrm>
            <a:off x="1874838" y="0"/>
            <a:ext cx="1747837" cy="457676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73411" name="Picture 3" descr="picture"/>
          <p:cNvPicPr preferRelativeResize="0">
            <a:picLocks noChangeArrowheads="1"/>
          </p:cNvPicPr>
          <p:nvPr/>
        </p:nvPicPr>
        <p:blipFill>
          <a:blip r:embed="rId3"/>
          <a:srcRect t="6396" r="16612" b="26649"/>
          <a:stretch>
            <a:fillRect/>
          </a:stretch>
        </p:blipFill>
        <p:spPr bwMode="auto">
          <a:xfrm>
            <a:off x="3590925" y="0"/>
            <a:ext cx="5553075" cy="457676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73412" name="WordArt 4"/>
          <p:cNvSpPr>
            <a:spLocks noChangeArrowheads="1" noChangeShapeType="1" noTextEdit="1"/>
          </p:cNvSpPr>
          <p:nvPr/>
        </p:nvSpPr>
        <p:spPr bwMode="auto">
          <a:xfrm>
            <a:off x="0" y="4438650"/>
            <a:ext cx="8801100" cy="241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Глубокое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травление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picture"/>
          <p:cNvPicPr preferRelativeResize="0">
            <a:picLocks noChangeArrowheads="1"/>
          </p:cNvPicPr>
          <p:nvPr/>
        </p:nvPicPr>
        <p:blipFill>
          <a:blip r:embed="rId2"/>
          <a:srcRect l="4759" t="23636" r="19035" b="16882"/>
          <a:stretch>
            <a:fillRect/>
          </a:stretch>
        </p:blipFill>
        <p:spPr bwMode="auto">
          <a:xfrm>
            <a:off x="4238625" y="2816225"/>
            <a:ext cx="4905375" cy="40417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74435" name="Picture 3" descr="picture"/>
          <p:cNvPicPr preferRelativeResize="0">
            <a:picLocks noChangeArrowheads="1"/>
          </p:cNvPicPr>
          <p:nvPr/>
        </p:nvPicPr>
        <p:blipFill>
          <a:blip r:embed="rId3"/>
          <a:srcRect l="18898" r="18898" b="14680"/>
          <a:stretch>
            <a:fillRect/>
          </a:stretch>
        </p:blipFill>
        <p:spPr bwMode="auto">
          <a:xfrm>
            <a:off x="0" y="0"/>
            <a:ext cx="4327525" cy="6858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74436" name="WordArt 4"/>
          <p:cNvSpPr>
            <a:spLocks noChangeArrowheads="1" noChangeShapeType="1" noTextEdit="1"/>
          </p:cNvSpPr>
          <p:nvPr/>
        </p:nvSpPr>
        <p:spPr bwMode="auto">
          <a:xfrm>
            <a:off x="4572000" y="904875"/>
            <a:ext cx="4572000" cy="14636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Живопись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3188" cy="22034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75459" name="Picture 3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225" y="4572000"/>
            <a:ext cx="5184775" cy="2286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75460" name="Picture 4" descr="picture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3650" y="1960563"/>
            <a:ext cx="4387850" cy="32718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75461" name="WordArt 5"/>
          <p:cNvSpPr>
            <a:spLocks noChangeArrowheads="1" noChangeShapeType="1" noTextEdit="1"/>
          </p:cNvSpPr>
          <p:nvPr/>
        </p:nvSpPr>
        <p:spPr bwMode="auto">
          <a:xfrm>
            <a:off x="5649913" y="858838"/>
            <a:ext cx="3494087" cy="29829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Лента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золотом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354013"/>
            <a:ext cx="3736975" cy="62674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76483" name="WordArt 3"/>
          <p:cNvSpPr>
            <a:spLocks noChangeArrowheads="1" noChangeShapeType="1" noTextEdit="1"/>
          </p:cNvSpPr>
          <p:nvPr/>
        </p:nvSpPr>
        <p:spPr bwMode="auto">
          <a:xfrm>
            <a:off x="4449763" y="1368425"/>
            <a:ext cx="4694237" cy="270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Нацвет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алмазная грань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золото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331913" y="392113"/>
            <a:ext cx="64801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sz="2900" b="1">
                <a:solidFill>
                  <a:schemeClr val="bg1"/>
                </a:solidFill>
                <a:latin typeface="Monotype Corsiva" pitchFamily="66" charset="0"/>
              </a:rPr>
              <a:t>	</a:t>
            </a:r>
            <a:r>
              <a:rPr lang="ru-RU" sz="2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ТН ВЭД стекло и изделия из него включены в группу 70 (раздел </a:t>
            </a:r>
            <a:r>
              <a:rPr lang="en-US" sz="2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XIII</a:t>
            </a:r>
            <a:r>
              <a:rPr lang="ru-RU" sz="2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). </a:t>
            </a:r>
          </a:p>
          <a:p>
            <a:pPr algn="just">
              <a:tabLst>
                <a:tab pos="355600" algn="l"/>
              </a:tabLst>
            </a:pPr>
            <a:endParaRPr lang="ru-RU" sz="29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just">
              <a:tabLst>
                <a:tab pos="355600" algn="l"/>
              </a:tabLst>
            </a:pPr>
            <a:r>
              <a:rPr lang="ru-RU" sz="29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Код определяется видом изделий, видом применяемой стекломассы, способом выработки, назначением, размерными характеристиками.</a:t>
            </a:r>
          </a:p>
        </p:txBody>
      </p:sp>
      <p:pic>
        <p:nvPicPr>
          <p:cNvPr id="128005" name="Picture 5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141663"/>
            <a:ext cx="2522537" cy="3787775"/>
          </a:xfrm>
          <a:noFill/>
          <a:ln>
            <a:miter lim="800000"/>
            <a:headEnd/>
            <a:tailEnd/>
          </a:ln>
        </p:spPr>
      </p:pic>
      <p:pic>
        <p:nvPicPr>
          <p:cNvPr id="128008" name="Picture 8" descr="стекло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4250"/>
            <a:ext cx="3333750" cy="3333750"/>
          </a:xfrm>
          <a:prstGeom prst="rect">
            <a:avLst/>
          </a:prstGeom>
          <a:noFill/>
        </p:spPr>
      </p:pic>
      <p:pic>
        <p:nvPicPr>
          <p:cNvPr id="128013" name="Picture 13" descr="стекл ве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1450"/>
            <a:ext cx="1619250" cy="1162050"/>
          </a:xfrm>
          <a:prstGeom prst="rect">
            <a:avLst/>
          </a:prstGeom>
          <a:noFill/>
        </p:spPr>
      </p:pic>
      <p:pic>
        <p:nvPicPr>
          <p:cNvPr id="128014" name="Picture 14" descr="стекл век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3850" y="1196975"/>
            <a:ext cx="1619250" cy="2162175"/>
          </a:xfrm>
          <a:prstGeom prst="rect">
            <a:avLst/>
          </a:prstGeom>
          <a:noFill/>
        </p:spPr>
      </p:pic>
      <p:pic>
        <p:nvPicPr>
          <p:cNvPr id="128015" name="Picture 15" descr="стекл век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0"/>
            <a:ext cx="1619250" cy="2162175"/>
          </a:xfrm>
          <a:prstGeom prst="rect">
            <a:avLst/>
          </a:prstGeom>
          <a:noFill/>
        </p:spPr>
      </p:pic>
      <p:pic>
        <p:nvPicPr>
          <p:cNvPr id="128016" name="Picture 16" descr="стекл ве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7113" y="3527425"/>
            <a:ext cx="2228850" cy="335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  <p:bldP spid="1280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23850" y="188913"/>
            <a:ext cx="84978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7188" algn="just" defTabSz="265113"/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en-US" sz="1900" b="1" u="sng">
                <a:solidFill>
                  <a:srgbClr val="FF0000"/>
                </a:solidFill>
                <a:latin typeface="Monotype Corsiva" pitchFamily="66" charset="0"/>
              </a:rPr>
              <a:t>L</a:t>
            </a:r>
            <a:r>
              <a:rPr lang="ru-RU" sz="1400" b="1" u="sng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0</a:t>
            </a:r>
            <a:r>
              <a:rPr lang="ru-RU" sz="1400" b="1" u="sng">
                <a:solidFill>
                  <a:srgbClr val="FF0000"/>
                </a:solidFill>
                <a:latin typeface="Monotype Corsiva" pitchFamily="66" charset="0"/>
              </a:rPr>
              <a:t>3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 - окись алюминия</a:t>
            </a:r>
            <a:r>
              <a:rPr lang="ru-RU" sz="1900" u="sng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вводится в виде глинозема, полевого шпата, пегматита, каолина, гранита - повышает термическую и химическую стойкость стекла.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23850" y="836613"/>
            <a:ext cx="85677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sz="1900" b="1">
                <a:solidFill>
                  <a:srgbClr val="0000CC"/>
                </a:solidFill>
                <a:latin typeface="Monotype Corsiva" pitchFamily="66" charset="0"/>
              </a:rPr>
              <a:t>	</a:t>
            </a:r>
            <a:r>
              <a:rPr lang="en-US" sz="1900" b="1" u="sng">
                <a:solidFill>
                  <a:srgbClr val="FF0000"/>
                </a:solidFill>
                <a:latin typeface="Monotype Corsiva" pitchFamily="66" charset="0"/>
              </a:rPr>
              <a:t>MgO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, СаО - окись магния и окись кальция,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вводятся применением доломита, известняка, мрамора, мела. СаО - повышает химическую стойкость, ускоряет варку, осветляет стекломассу; </a:t>
            </a:r>
            <a:r>
              <a:rPr lang="en-US" sz="1900" b="1" i="1">
                <a:solidFill>
                  <a:srgbClr val="0000CC"/>
                </a:solidFill>
                <a:latin typeface="Monotype Corsiva" pitchFamily="66" charset="0"/>
              </a:rPr>
              <a:t>MgO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 - снижает коэффициент .термического расширения, способность к кристаллизации, повышает вязкость, прочность, химическую стойкость.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23850" y="2060575"/>
            <a:ext cx="84963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355600" algn="l"/>
              </a:tabLst>
            </a:pPr>
            <a:r>
              <a:rPr lang="ru-RU" sz="1900" b="1">
                <a:solidFill>
                  <a:srgbClr val="FF0000"/>
                </a:solidFill>
                <a:latin typeface="Monotype Corsiva" pitchFamily="66" charset="0"/>
              </a:rPr>
              <a:t>	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ВаО - окись бария</a:t>
            </a:r>
            <a:r>
              <a:rPr lang="ru-RU" sz="1900" u="sng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вводится солями бария. Повышает оптические свойства, способствует равномерному окрашиванию стекломассы.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23850" y="2636838"/>
            <a:ext cx="86423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355600" algn="l"/>
                <a:tab pos="2713038" algn="l"/>
                <a:tab pos="3236913" algn="l"/>
              </a:tabLst>
            </a:pPr>
            <a:r>
              <a:rPr lang="ru-RU" sz="1900" b="1">
                <a:solidFill>
                  <a:srgbClr val="FF0000"/>
                </a:solidFill>
                <a:latin typeface="Monotype Corsiva" pitchFamily="66" charset="0"/>
              </a:rPr>
              <a:t>	</a:t>
            </a:r>
            <a:r>
              <a:rPr lang="en-US" sz="1900" b="1" u="sng">
                <a:solidFill>
                  <a:srgbClr val="FF0000"/>
                </a:solidFill>
                <a:latin typeface="Monotype Corsiva" pitchFamily="66" charset="0"/>
              </a:rPr>
              <a:t>ZnO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- окись цинка</a:t>
            </a:r>
            <a:r>
              <a:rPr lang="ru-RU" sz="1900" u="sng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вводится с цинковыми белилами. Повышает химическую и термическую стойкость, прочность при сжатии и расширении, преломление, блеск, прозрачность стекол. 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23850" y="5157788"/>
            <a:ext cx="8569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defTabSz="355600"/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	К</a:t>
            </a:r>
            <a:r>
              <a:rPr lang="ru-RU" sz="1400" b="1" u="sng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0-окись калия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вводится применением поташа, содопоташной смеси, полевошпатных пород. Действует аналогично окиси натрия, а также повышает оптические свойства.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23850" y="3573463"/>
            <a:ext cx="8569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4013" algn="just"/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РвО - окись свинца,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вводится со свинцовым глетом или суриком. Используется для изготовления хрусталя.</a:t>
            </a:r>
            <a:r>
              <a:rPr lang="ru-RU" sz="16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81608" name="Rectangle 8"/>
          <p:cNvSpPr>
            <a:spLocks noChangeArrowheads="1"/>
          </p:cNvSpPr>
          <p:nvPr/>
        </p:nvSpPr>
        <p:spPr bwMode="auto">
          <a:xfrm>
            <a:off x="323850" y="4221163"/>
            <a:ext cx="85693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7188" algn="just"/>
            <a:r>
              <a:rPr lang="en-US" sz="1900" b="1" u="sng">
                <a:solidFill>
                  <a:srgbClr val="FF0000"/>
                </a:solidFill>
                <a:latin typeface="Monotype Corsiva" pitchFamily="66" charset="0"/>
              </a:rPr>
              <a:t>Na</a:t>
            </a:r>
            <a:r>
              <a:rPr lang="ru-RU" sz="1400" b="1" u="sng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0 - окись натрия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вводят в с6став стекла с  кальцинированной содой, сульфитом натрия, содопоташной смесью, при использовании полевошпатных  пород.  Снижает температуру  варки, ускоряет процесс стеклообразования, осветляет.</a:t>
            </a:r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auto">
          <a:xfrm>
            <a:off x="323850" y="6021388"/>
            <a:ext cx="8569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355600"/>
            <a:r>
              <a:rPr lang="ru-RU" sz="1900" b="1">
                <a:solidFill>
                  <a:srgbClr val="FF0000"/>
                </a:solidFill>
                <a:latin typeface="Monotype Corsiva" pitchFamily="66" charset="0"/>
              </a:rPr>
              <a:t>	</a:t>
            </a:r>
            <a:r>
              <a:rPr lang="en-US" sz="1900" b="1" u="sng">
                <a:solidFill>
                  <a:srgbClr val="FF0000"/>
                </a:solidFill>
                <a:latin typeface="Monotype Corsiva" pitchFamily="66" charset="0"/>
              </a:rPr>
              <a:t>Li</a:t>
            </a:r>
            <a:r>
              <a:rPr lang="ru-RU" sz="1400" b="1" u="sng">
                <a:solidFill>
                  <a:srgbClr val="FF0000"/>
                </a:solidFill>
                <a:latin typeface="Monotype Corsiva" pitchFamily="66" charset="0"/>
              </a:rPr>
              <a:t>2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0 - оксид лития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вводят с углекислым литием либо с минералами, содержащими литий - сподуменом и д.р.</a:t>
            </a:r>
          </a:p>
        </p:txBody>
      </p:sp>
      <p:sp>
        <p:nvSpPr>
          <p:cNvPr id="281610" name="AutoShape 10"/>
          <p:cNvSpPr>
            <a:spLocks noChangeArrowheads="1"/>
          </p:cNvSpPr>
          <p:nvPr/>
        </p:nvSpPr>
        <p:spPr bwMode="auto">
          <a:xfrm>
            <a:off x="250825" y="115888"/>
            <a:ext cx="8713788" cy="7207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1611" name="AutoShape 11"/>
          <p:cNvSpPr>
            <a:spLocks noChangeArrowheads="1"/>
          </p:cNvSpPr>
          <p:nvPr/>
        </p:nvSpPr>
        <p:spPr bwMode="auto">
          <a:xfrm>
            <a:off x="250825" y="836613"/>
            <a:ext cx="8713788" cy="122396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1612" name="AutoShape 12"/>
          <p:cNvSpPr>
            <a:spLocks noChangeArrowheads="1"/>
          </p:cNvSpPr>
          <p:nvPr/>
        </p:nvSpPr>
        <p:spPr bwMode="auto">
          <a:xfrm>
            <a:off x="250825" y="2060575"/>
            <a:ext cx="8713788" cy="6477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1613" name="AutoShape 13"/>
          <p:cNvSpPr>
            <a:spLocks noChangeArrowheads="1"/>
          </p:cNvSpPr>
          <p:nvPr/>
        </p:nvSpPr>
        <p:spPr bwMode="auto">
          <a:xfrm>
            <a:off x="250825" y="2708275"/>
            <a:ext cx="8713788" cy="8651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1614" name="AutoShape 14"/>
          <p:cNvSpPr>
            <a:spLocks noChangeArrowheads="1"/>
          </p:cNvSpPr>
          <p:nvPr/>
        </p:nvSpPr>
        <p:spPr bwMode="auto">
          <a:xfrm>
            <a:off x="250825" y="3573463"/>
            <a:ext cx="8713788" cy="6477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1615" name="AutoShape 15"/>
          <p:cNvSpPr>
            <a:spLocks noChangeArrowheads="1"/>
          </p:cNvSpPr>
          <p:nvPr/>
        </p:nvSpPr>
        <p:spPr bwMode="auto">
          <a:xfrm>
            <a:off x="250825" y="4221163"/>
            <a:ext cx="8713788" cy="8651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1616" name="AutoShape 16"/>
          <p:cNvSpPr>
            <a:spLocks noChangeArrowheads="1"/>
          </p:cNvSpPr>
          <p:nvPr/>
        </p:nvSpPr>
        <p:spPr bwMode="auto">
          <a:xfrm>
            <a:off x="250825" y="5084763"/>
            <a:ext cx="8713788" cy="8651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1617" name="AutoShape 17"/>
          <p:cNvSpPr>
            <a:spLocks noChangeArrowheads="1"/>
          </p:cNvSpPr>
          <p:nvPr/>
        </p:nvSpPr>
        <p:spPr bwMode="auto">
          <a:xfrm>
            <a:off x="250825" y="5949950"/>
            <a:ext cx="8713788" cy="90805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Ассортимент стеклоизделий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sz="2400"/>
              <a:t>Технические стеклоизделия</a:t>
            </a:r>
          </a:p>
          <a:p>
            <a:pPr marL="533400" indent="-533400"/>
            <a:r>
              <a:rPr lang="ru-RU" sz="2400"/>
              <a:t>Шары и блоки для переработки</a:t>
            </a:r>
          </a:p>
          <a:p>
            <a:pPr marL="533400" indent="-533400"/>
            <a:r>
              <a:rPr lang="ru-RU" sz="2400"/>
              <a:t>Листовое стекло: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/>
              <a:t> </a:t>
            </a:r>
            <a:r>
              <a:rPr lang="ru-RU" sz="2000">
                <a:solidFill>
                  <a:srgbClr val="E9559F"/>
                </a:solidFill>
              </a:rPr>
              <a:t>гладкое (полированное механическим или термическим методами или неполированное);             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solidFill>
                  <a:srgbClr val="E9559F"/>
                </a:solidFill>
              </a:rPr>
              <a:t> профилированное;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solidFill>
                  <a:srgbClr val="E9559F"/>
                </a:solidFill>
              </a:rPr>
              <a:t> армированное;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solidFill>
                  <a:srgbClr val="E9559F"/>
                </a:solidFill>
              </a:rPr>
              <a:t> окрашенное в массе;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solidFill>
                  <a:srgbClr val="E9559F"/>
                </a:solidFill>
              </a:rPr>
              <a:t> с поглощающим, отражающим или неотражающим слоем;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000">
                <a:solidFill>
                  <a:srgbClr val="E9559F"/>
                </a:solidFill>
              </a:rPr>
              <a:t> матовое. 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04813"/>
            <a:ext cx="8229600" cy="5721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/>
              <a:t>Стеклянные профили (прутки, блоки различной формы);</a:t>
            </a:r>
          </a:p>
          <a:p>
            <a:r>
              <a:rPr lang="ru-RU" sz="2400"/>
              <a:t>Гнутое, граненое, гравированное, сверленое, эмалированное стекло;</a:t>
            </a:r>
          </a:p>
          <a:p>
            <a:r>
              <a:rPr lang="ru-RU" sz="2400"/>
              <a:t>Многослойное изолирующее (стеклопакеты);</a:t>
            </a:r>
          </a:p>
          <a:p>
            <a:r>
              <a:rPr lang="ru-RU" sz="2400"/>
              <a:t>Зеркала в рамах, без них, транспортные, галантерейные;</a:t>
            </a:r>
          </a:p>
          <a:p>
            <a:r>
              <a:rPr lang="ru-RU" sz="2400"/>
              <a:t>Стеклотара;</a:t>
            </a:r>
          </a:p>
          <a:p>
            <a:r>
              <a:rPr lang="ru-RU" sz="2400"/>
              <a:t>Колбы электроламп;</a:t>
            </a:r>
          </a:p>
          <a:p>
            <a:r>
              <a:rPr lang="ru-RU" sz="2400"/>
              <a:t>Электроизоляторы, арматура, плафоны;</a:t>
            </a:r>
          </a:p>
          <a:p>
            <a:r>
              <a:rPr lang="ru-RU" sz="2400"/>
              <a:t>Медицинские изделия (глазные протезы, шприцы, термометры);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0350"/>
            <a:ext cx="8229600" cy="58658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/>
              <a:t>Химическая, фармацевтическая и гигиеническая посуда;</a:t>
            </a:r>
          </a:p>
          <a:p>
            <a:r>
              <a:rPr lang="ru-RU" sz="2400"/>
              <a:t>Многоячеистое и пеностекло в виде блоков, панелей, плит и др.;</a:t>
            </a:r>
          </a:p>
          <a:p>
            <a:r>
              <a:rPr lang="ru-RU" sz="2400"/>
              <a:t>Волокна оптические, кабели волоконнооптические, линзы, стекла для очков, часов;</a:t>
            </a:r>
          </a:p>
          <a:p>
            <a:r>
              <a:rPr lang="ru-RU" sz="2400"/>
              <a:t>Блоки для мощения, плиты, кирпичи, плитки;</a:t>
            </a:r>
          </a:p>
          <a:p>
            <a:r>
              <a:rPr lang="ru-RU" sz="2400"/>
              <a:t>Кубики для мозаики;</a:t>
            </a:r>
          </a:p>
          <a:p>
            <a:r>
              <a:rPr lang="ru-RU" sz="2400"/>
              <a:t>Стекла для витражей;</a:t>
            </a:r>
          </a:p>
          <a:p>
            <a:r>
              <a:rPr lang="ru-RU" sz="2400"/>
              <a:t>Стекла для сигнальных устройств (фар, сигналов остановки…, котофоры, светофоры)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76250"/>
            <a:ext cx="8229600" cy="5649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Стекловолокно и изделия из него (лента, ровница, пряжа, ткани);</a:t>
            </a:r>
          </a:p>
          <a:p>
            <a:r>
              <a:rPr lang="ru-RU"/>
              <a:t>Стекловата</a:t>
            </a:r>
          </a:p>
          <a:p>
            <a:r>
              <a:rPr lang="ru-RU"/>
              <a:t>Изделия из безопасного стекла;</a:t>
            </a:r>
          </a:p>
        </p:txBody>
      </p:sp>
      <p:pic>
        <p:nvPicPr>
          <p:cNvPr id="300036" name="Picture 4" descr="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852738"/>
            <a:ext cx="4032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0037" name="Picture 5" descr="Безымян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924175"/>
            <a:ext cx="381635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2. Бытовые стеклоизделия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ru-RU" sz="2400"/>
              <a:t>Посуда: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- столовая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    – для сервировки стола;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    - для приема пищи и напитков;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- чайно-кофейная;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-хозяйственная;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-кухонная;</a:t>
            </a:r>
          </a:p>
          <a:p>
            <a:pPr>
              <a:lnSpc>
                <a:spcPct val="90000"/>
              </a:lnSpc>
            </a:pPr>
            <a:r>
              <a:rPr lang="ru-RU" sz="2400"/>
              <a:t>Художественные изделия и сувениры;</a:t>
            </a:r>
          </a:p>
          <a:p>
            <a:pPr>
              <a:lnSpc>
                <a:spcPct val="90000"/>
              </a:lnSpc>
            </a:pPr>
            <a:r>
              <a:rPr lang="ru-RU" sz="2400"/>
              <a:t>Елочные игрушки;</a:t>
            </a:r>
          </a:p>
          <a:p>
            <a:pPr>
              <a:lnSpc>
                <a:spcPct val="90000"/>
              </a:lnSpc>
            </a:pPr>
            <a:r>
              <a:rPr lang="ru-RU" sz="2400"/>
              <a:t>Галантерея (пуговицы, бижутерия, стразы, бусины, бисер, стеклярус) 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Ассортимент стеклоизделий классифицируют: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/>
              <a:t>По видам изделий;</a:t>
            </a:r>
          </a:p>
          <a:p>
            <a:r>
              <a:rPr lang="ru-RU"/>
              <a:t>Виду стекла;</a:t>
            </a:r>
          </a:p>
          <a:p>
            <a:r>
              <a:rPr lang="ru-RU"/>
              <a:t>Способу изготовления;</a:t>
            </a:r>
          </a:p>
          <a:p>
            <a:r>
              <a:rPr lang="ru-RU"/>
              <a:t>Отделке (способу декорирования);</a:t>
            </a:r>
          </a:p>
          <a:p>
            <a:r>
              <a:rPr lang="ru-RU"/>
              <a:t>Конструкции;</a:t>
            </a:r>
          </a:p>
          <a:p>
            <a:r>
              <a:rPr lang="ru-RU"/>
              <a:t>Размерам;</a:t>
            </a:r>
          </a:p>
          <a:p>
            <a:r>
              <a:rPr lang="ru-RU"/>
              <a:t>Комплектности.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642350" cy="215900"/>
          </a:xfrm>
        </p:spPr>
        <p:txBody>
          <a:bodyPr/>
          <a:lstStyle/>
          <a:p>
            <a:r>
              <a:rPr lang="ru-RU" sz="1600" b="0" i="1">
                <a:solidFill>
                  <a:srgbClr val="FF0000"/>
                </a:solidFill>
                <a:latin typeface="Monotype Corsiva" pitchFamily="66" charset="0"/>
              </a:rPr>
              <a:t>Вспомогательные сырьевые материалы для производства  стекла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89138"/>
            <a:ext cx="4103687" cy="46815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357188" algn="just" defTabSz="1757363">
              <a:buFont typeface="Wingdings" pitchFamily="2" charset="2"/>
              <a:buNone/>
            </a:pPr>
            <a:r>
              <a:rPr lang="ru-RU" sz="2200" b="0" u="sng">
                <a:solidFill>
                  <a:srgbClr val="FF0000"/>
                </a:solidFill>
                <a:latin typeface="Monotype Corsiva" pitchFamily="66" charset="0"/>
              </a:rPr>
              <a:t>Осветлители </a:t>
            </a:r>
            <a:r>
              <a:rPr lang="ru-RU" sz="2200" b="0" i="1" u="sng">
                <a:solidFill>
                  <a:srgbClr val="FF0000"/>
                </a:solidFill>
                <a:latin typeface="Monotype Corsiva" pitchFamily="66" charset="0"/>
              </a:rPr>
              <a:t>-</a:t>
            </a:r>
            <a:r>
              <a:rPr lang="ru-RU" sz="1700" b="0" i="1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2000" b="0" i="1">
                <a:solidFill>
                  <a:srgbClr val="0000CC"/>
                </a:solidFill>
                <a:latin typeface="Monotype Corsiva" pitchFamily="66" charset="0"/>
              </a:rPr>
              <a:t>предназначены для осветления стекломассы (удаления пузырьков газов) при варке. Используют вещества, разлагающиеся с образованием большого количества газов - селитру, соли аммония, триоксид мышьяка. 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4859338" y="1341438"/>
            <a:ext cx="381793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7188" algn="just" defTabSz="355600">
              <a:tabLst>
                <a:tab pos="355600" algn="l"/>
              </a:tabLst>
            </a:pPr>
            <a:r>
              <a:rPr lang="ru-RU" sz="1900" b="1">
                <a:solidFill>
                  <a:srgbClr val="FF0000"/>
                </a:solidFill>
                <a:latin typeface="Monotype Corsiva" pitchFamily="66" charset="0"/>
              </a:rPr>
              <a:t>Обесцвечиватели</a:t>
            </a:r>
            <a:r>
              <a:rPr lang="ru-RU" sz="1900">
                <a:solidFill>
                  <a:srgbClr val="0000CC"/>
                </a:solidFill>
                <a:latin typeface="Monotype Corsiva" pitchFamily="66" charset="0"/>
              </a:rPr>
              <a:t> </a:t>
            </a: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- удаляют нежелательные оттенки, связанные с присутствием в сырье оксидов железа, хрома и др. По характеру действия обесцвечиватели делят на 2 группы:</a:t>
            </a:r>
          </a:p>
          <a:p>
            <a:pPr indent="357188" algn="just" defTabSz="355600">
              <a:tabLst>
                <a:tab pos="355600" algn="l"/>
              </a:tabLst>
            </a:pP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1. химические -представляют собой соединения, переводящие одни окислы металлов в другие, менее окрашенные (закись железа в окись железа, которая окрашена в 10 раз менее интенсивно): селитра, трехокись мышьяка, сурьмы;</a:t>
            </a:r>
          </a:p>
          <a:p>
            <a:pPr indent="357188" algn="just" defTabSz="355600">
              <a:tabLst>
                <a:tab pos="355600" algn="l"/>
              </a:tabLst>
            </a:pP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2. физические - красящие окислы, при использовании которых происходит наложение цветов и их взаимное уничтожение. Для этих целей применяют оксиды марганца, никеля, селена, редкоземельных металлов.</a:t>
            </a:r>
          </a:p>
        </p:txBody>
      </p:sp>
      <p:sp>
        <p:nvSpPr>
          <p:cNvPr id="282629" name="AutoShape 5"/>
          <p:cNvSpPr>
            <a:spLocks noChangeArrowheads="1"/>
          </p:cNvSpPr>
          <p:nvPr/>
        </p:nvSpPr>
        <p:spPr bwMode="auto">
          <a:xfrm>
            <a:off x="179388" y="1268413"/>
            <a:ext cx="4211637" cy="55895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2630" name="AutoShape 6"/>
          <p:cNvSpPr>
            <a:spLocks noChangeArrowheads="1"/>
          </p:cNvSpPr>
          <p:nvPr/>
        </p:nvSpPr>
        <p:spPr bwMode="auto">
          <a:xfrm>
            <a:off x="4787900" y="1268413"/>
            <a:ext cx="4032250" cy="55895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2631" name="AutoShape 7"/>
          <p:cNvSpPr>
            <a:spLocks noChangeArrowheads="1"/>
          </p:cNvSpPr>
          <p:nvPr/>
        </p:nvSpPr>
        <p:spPr bwMode="auto">
          <a:xfrm>
            <a:off x="179388" y="188913"/>
            <a:ext cx="8785225" cy="836612"/>
          </a:xfrm>
          <a:prstGeom prst="wave">
            <a:avLst>
              <a:gd name="adj1" fmla="val 13005"/>
              <a:gd name="adj2" fmla="val 0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0" y="-144463"/>
            <a:ext cx="8642350" cy="240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7188" algn="ctr" defTabSz="185738">
              <a:tabLst>
                <a:tab pos="355600" algn="l"/>
              </a:tabLst>
            </a:pPr>
            <a:endParaRPr lang="ru-RU" sz="1900" b="1">
              <a:solidFill>
                <a:srgbClr val="0000CC"/>
              </a:solidFill>
              <a:latin typeface="Monotype Corsiva" pitchFamily="66" charset="0"/>
            </a:endParaRPr>
          </a:p>
          <a:p>
            <a:pPr indent="357188" algn="ctr" defTabSz="185738">
              <a:tabLst>
                <a:tab pos="355600" algn="l"/>
              </a:tabLst>
            </a:pPr>
            <a:r>
              <a:rPr lang="ru-RU" sz="1900" b="1">
                <a:solidFill>
                  <a:srgbClr val="0000CC"/>
                </a:solidFill>
                <a:latin typeface="Monotype Corsiva" pitchFamily="66" charset="0"/>
              </a:rPr>
              <a:t>	</a:t>
            </a:r>
            <a:r>
              <a:rPr lang="ru-RU" sz="1900" b="1" u="sng">
                <a:solidFill>
                  <a:srgbClr val="FF0000"/>
                </a:solidFill>
                <a:latin typeface="Monotype Corsiva" pitchFamily="66" charset="0"/>
              </a:rPr>
              <a:t>Красители- </a:t>
            </a:r>
            <a:r>
              <a:rPr lang="ru-RU" sz="1900" b="1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indent="357188" algn="ctr" defTabSz="185738">
              <a:tabLst>
                <a:tab pos="355600" algn="l"/>
              </a:tabLst>
            </a:pPr>
            <a:endParaRPr lang="ru-RU" sz="1900" b="1">
              <a:solidFill>
                <a:srgbClr val="FF0000"/>
              </a:solidFill>
              <a:latin typeface="Monotype Corsiva" pitchFamily="66" charset="0"/>
            </a:endParaRPr>
          </a:p>
          <a:p>
            <a:pPr indent="357188" algn="just" defTabSz="185738">
              <a:tabLst>
                <a:tab pos="355600" algn="l"/>
              </a:tabLst>
            </a:pP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                                      используемые для получения окрашенного   </a:t>
            </a:r>
          </a:p>
          <a:p>
            <a:pPr indent="357188" algn="just" defTabSz="185738">
              <a:tabLst>
                <a:tab pos="355600" algn="l"/>
              </a:tabLst>
            </a:pP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                                     стекла соединения по характеру действия </a:t>
            </a:r>
          </a:p>
          <a:p>
            <a:pPr indent="357188" algn="just" defTabSz="185738">
              <a:tabLst>
                <a:tab pos="355600" algn="l"/>
              </a:tabLst>
            </a:pP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                                                      делят на 2 группы:</a:t>
            </a:r>
          </a:p>
          <a:p>
            <a:pPr indent="357188" algn="just" defTabSz="185738">
              <a:tabLst>
                <a:tab pos="355600" algn="l"/>
              </a:tabLst>
            </a:pPr>
            <a:r>
              <a:rPr lang="ru-RU" sz="1900" b="1" i="1">
                <a:solidFill>
                  <a:srgbClr val="0000CC"/>
                </a:solidFill>
                <a:latin typeface="Monotype Corsiva" pitchFamily="66" charset="0"/>
              </a:rPr>
              <a:t>	</a:t>
            </a:r>
          </a:p>
          <a:p>
            <a:pPr indent="357188" algn="just" defTabSz="185738">
              <a:tabLst>
                <a:tab pos="355600" algn="l"/>
              </a:tabLst>
            </a:pPr>
            <a:endParaRPr lang="ru-RU" sz="1900" b="1" i="1">
              <a:solidFill>
                <a:srgbClr val="0000CC"/>
              </a:solidFill>
              <a:latin typeface="Monotype Corsiva" pitchFamily="66" charset="0"/>
            </a:endParaRPr>
          </a:p>
        </p:txBody>
      </p:sp>
      <p:sp>
        <p:nvSpPr>
          <p:cNvPr id="283651" name="AutoShape 3"/>
          <p:cNvSpPr>
            <a:spLocks noChangeArrowheads="1"/>
          </p:cNvSpPr>
          <p:nvPr/>
        </p:nvSpPr>
        <p:spPr bwMode="auto">
          <a:xfrm>
            <a:off x="2051050" y="620713"/>
            <a:ext cx="4752975" cy="11525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900113" y="2133600"/>
            <a:ext cx="7254875" cy="20145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 i="1" u="sng">
                <a:solidFill>
                  <a:srgbClr val="FF0000"/>
                </a:solidFill>
              </a:rPr>
              <a:t>1.молекулярные красители -</a:t>
            </a:r>
            <a:r>
              <a:rPr lang="ru-RU" b="1" i="1">
                <a:solidFill>
                  <a:srgbClr val="0000CC"/>
                </a:solidFill>
              </a:rPr>
              <a:t> оксиды металлов, которые растворяются в стекломассе, вступая с ней в соединение. Полученный цвет зависит от концентрации красителя и вида стекломассы. Так, закись кобальта в соотношении 0,1-0,5% окрашивает стекло в синий цвет, при большем содержании – в фиолетовый с красноватым оттенком.</a:t>
            </a:r>
          </a:p>
          <a:p>
            <a:pPr algn="ctr"/>
            <a:r>
              <a:rPr lang="ru-RU" b="1" i="1">
                <a:solidFill>
                  <a:srgbClr val="0000CC"/>
                </a:solidFill>
              </a:rPr>
              <a:t>			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1042988" y="4294188"/>
            <a:ext cx="6842125" cy="21621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700" b="1" i="1" u="sng">
                <a:solidFill>
                  <a:srgbClr val="FF0000"/>
                </a:solidFill>
              </a:rPr>
              <a:t>2. коллоидные (дисперсные) красители -</a:t>
            </a:r>
            <a:r>
              <a:rPr lang="ru-RU" sz="1700">
                <a:solidFill>
                  <a:srgbClr val="0000CC"/>
                </a:solidFill>
              </a:rPr>
              <a:t> </a:t>
            </a:r>
            <a:r>
              <a:rPr lang="ru-RU" sz="1700" b="1" i="1">
                <a:solidFill>
                  <a:srgbClr val="0000CC"/>
                </a:solidFill>
              </a:rPr>
              <a:t>частички металлов, образующие со стеклом коллоидные частицы, проявляются при наводке (тепловой обработке). Цвет зависит от размеров коллоидных частиц. К коллоидным красителям относят красители красного цвета- рубины - золотой (кроваво-красный), медный (с фиолетовым оттенком), селеновый (пламенно-красный, с оранжевым оттенком), а также желтый (азотнокислое серебро).</a:t>
            </a: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755650" y="2060575"/>
            <a:ext cx="7416800" cy="1944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755650" y="4337050"/>
            <a:ext cx="7416800" cy="24050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5gl">
  <a:themeElements>
    <a:clrScheme name="cdb2004145gl 2">
      <a:dk1>
        <a:srgbClr val="000066"/>
      </a:dk1>
      <a:lt1>
        <a:srgbClr val="FFFFFF"/>
      </a:lt1>
      <a:dk2>
        <a:srgbClr val="0F5ABD"/>
      </a:dk2>
      <a:lt2>
        <a:srgbClr val="DDDDDD"/>
      </a:lt2>
      <a:accent1>
        <a:srgbClr val="7061C9"/>
      </a:accent1>
      <a:accent2>
        <a:srgbClr val="53BB9B"/>
      </a:accent2>
      <a:accent3>
        <a:srgbClr val="FFFFFF"/>
      </a:accent3>
      <a:accent4>
        <a:srgbClr val="000056"/>
      </a:accent4>
      <a:accent5>
        <a:srgbClr val="BBB7E1"/>
      </a:accent5>
      <a:accent6>
        <a:srgbClr val="4AA98C"/>
      </a:accent6>
      <a:hlink>
        <a:srgbClr val="57B2D7"/>
      </a:hlink>
      <a:folHlink>
        <a:srgbClr val="BCC8AC"/>
      </a:folHlink>
    </a:clrScheme>
    <a:fontScheme name="cdb2004145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45gl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5gl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5gl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cdb2004145gl</Template>
  <TotalTime>455</TotalTime>
  <Words>1552</Words>
  <Application>Microsoft Office PowerPoint</Application>
  <PresentationFormat>Экран (4:3)</PresentationFormat>
  <Paragraphs>317</Paragraphs>
  <Slides>75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7" baseType="lpstr">
      <vt:lpstr>Arial Unicode MS</vt:lpstr>
      <vt:lpstr>Arial</vt:lpstr>
      <vt:lpstr>Bookman Old Style</vt:lpstr>
      <vt:lpstr>Calibri</vt:lpstr>
      <vt:lpstr>Comic Sans MS</vt:lpstr>
      <vt:lpstr>Minion Pro SmBd</vt:lpstr>
      <vt:lpstr>Monotype Corsiva</vt:lpstr>
      <vt:lpstr>Palatino Linotype</vt:lpstr>
      <vt:lpstr>Times New Roman</vt:lpstr>
      <vt:lpstr>Verdana</vt:lpstr>
      <vt:lpstr>Wingdings</vt:lpstr>
      <vt:lpstr>cdb2004145gl</vt:lpstr>
      <vt:lpstr>СТЕКЛЯННЫЕ ТОВАРЫ</vt:lpstr>
      <vt:lpstr>«Письмо о пользе стекла»</vt:lpstr>
      <vt:lpstr>СТЕКЛО – 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Вспомогательные сырьевые материалы для производства  стекла</vt:lpstr>
      <vt:lpstr>Презентация PowerPoint</vt:lpstr>
      <vt:lpstr>Презентация PowerPoint</vt:lpstr>
      <vt:lpstr>Презентация PowerPoint</vt:lpstr>
      <vt:lpstr>Классификация видов стекла</vt:lpstr>
      <vt:lpstr>кальций-натрий-силикатное (обыкновенное) стекло</vt:lpstr>
      <vt:lpstr>Изделия из обыкновенного стекла</vt:lpstr>
      <vt:lpstr>Классификация видов стекла</vt:lpstr>
      <vt:lpstr>Изделия из хрусталя</vt:lpstr>
      <vt:lpstr>Свинцовый хрусталь</vt:lpstr>
      <vt:lpstr>Бессвинцовый хрусталь</vt:lpstr>
      <vt:lpstr>Хрустальные черепа</vt:lpstr>
      <vt:lpstr>“Богемское стекло”</vt:lpstr>
      <vt:lpstr>“Богемское стекло”</vt:lpstr>
      <vt:lpstr> “Богемское стекло”</vt:lpstr>
      <vt:lpstr>Классификация видов стекла</vt:lpstr>
      <vt:lpstr>Кварцевые пластины и трубы</vt:lpstr>
      <vt:lpstr>Часы с кварцевым стеклом</vt:lpstr>
      <vt:lpstr>Классификация видов стекла</vt:lpstr>
      <vt:lpstr>Бытовая посуда из боросиликатного стекла</vt:lpstr>
      <vt:lpstr>Матовое дутое боросиликатное стекла </vt:lpstr>
      <vt:lpstr>Классификация видов стекла</vt:lpstr>
      <vt:lpstr>лабораторная посуда</vt:lpstr>
      <vt:lpstr>Классификация видов стекла</vt:lpstr>
      <vt:lpstr>Презентация PowerPoint</vt:lpstr>
      <vt:lpstr>Классификация видов стекла</vt:lpstr>
      <vt:lpstr>Презентация PowerPoint</vt:lpstr>
      <vt:lpstr>Классификация видов стекла</vt:lpstr>
      <vt:lpstr>Лобовые стекла из триплекса</vt:lpstr>
      <vt:lpstr>Классификация видов стекла</vt:lpstr>
      <vt:lpstr>Многослойное пуленепробиваемое</vt:lpstr>
      <vt:lpstr>Бронестекло</vt:lpstr>
      <vt:lpstr>Бронированное стекло</vt:lpstr>
      <vt:lpstr>Классификация видов стекла</vt:lpstr>
      <vt:lpstr>Способы выработки стеклоизделий </vt:lpstr>
      <vt:lpstr>Презентация PowerPoint</vt:lpstr>
      <vt:lpstr>Выдувание стекла</vt:lpstr>
      <vt:lpstr>Презентация PowerPoint</vt:lpstr>
      <vt:lpstr>Презентация PowerPoint</vt:lpstr>
      <vt:lpstr>Прессование стекла</vt:lpstr>
      <vt:lpstr>Презентация PowerPoint</vt:lpstr>
      <vt:lpstr>Прессовыдувание стекла</vt:lpstr>
      <vt:lpstr>Прокатка стекол</vt:lpstr>
      <vt:lpstr>Способы декорирования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Ассортимент стеклоизделий</vt:lpstr>
      <vt:lpstr>Презентация PowerPoint</vt:lpstr>
      <vt:lpstr>Презентация PowerPoint</vt:lpstr>
      <vt:lpstr>Презентация PowerPoint</vt:lpstr>
      <vt:lpstr>2. Бытовые стеклоизделия</vt:lpstr>
      <vt:lpstr>Ассортимент стеклоизделий классифицируют: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XTreme.ws</cp:lastModifiedBy>
  <cp:revision>50</cp:revision>
  <dcterms:created xsi:type="dcterms:W3CDTF">2008-05-19T19:29:40Z</dcterms:created>
  <dcterms:modified xsi:type="dcterms:W3CDTF">2017-12-09T06:51:29Z</dcterms:modified>
</cp:coreProperties>
</file>