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61BE-8A0A-4897-95EB-5B2A4860A12D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24C1-3F23-4F79-9DFE-3863ECDA5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2/Preparing_absinthe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www.praskoveya.ru/production/img/lage/sevastopo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dalko.abp-corp.ru/cognac/images/Dombay_025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niw.ru/images/wine/klassifikaciia-vin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rudar.org/var/files/img/19/58/19583c5c8d0c6f14737fd4cdb605f94e_600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povarenok.ru/images/all/252061.jpg" TargetMode="Externa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www.fisnyak.ru/_nw/8/s50334673.jpg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1.i.ua/prikol/pic/8/8/620188_596210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agpravda.ru/images/materials/full_KopiyaAlkogolchtoskolko.jp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xopc.xpomo.com/ruskolan/images/alkohol-14.jpg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022.radikal.ru/0908/e3/0dc5e2a6f46c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48.radikal.ru/i122/1006/98/9bfde74b4e1b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quorsnob.com/pictures/beefeater_gin-thumb-400x59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bigpics.gorbushka.ru/alcomag.rut8DO5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10" y="2819400"/>
            <a:ext cx="8748000" cy="3528000"/>
          </a:xfrm>
        </p:spPr>
        <p:txBody>
          <a:bodyPr>
            <a:normAutofit/>
          </a:bodyPr>
          <a:lstStyle/>
          <a:p>
            <a:pPr algn="l" hangingPunct="0"/>
            <a:r>
              <a:rPr lang="ru-RU" i="1" dirty="0" smtClean="0">
                <a:solidFill>
                  <a:srgbClr val="FF0000"/>
                </a:solidFill>
              </a:rPr>
              <a:t>1 </a:t>
            </a:r>
            <a:r>
              <a:rPr lang="ru-RU" sz="1700" i="1" dirty="0" smtClean="0"/>
              <a:t>Классификация и потребительские свойства. Значение в питании человека </a:t>
            </a:r>
            <a:endParaRPr lang="ru-RU" sz="1700" dirty="0" smtClean="0"/>
          </a:p>
          <a:p>
            <a:pPr algn="l" hangingPunct="0"/>
            <a:r>
              <a:rPr lang="ru-RU" sz="1700" i="1" dirty="0" smtClean="0">
                <a:solidFill>
                  <a:srgbClr val="FF0000"/>
                </a:solidFill>
              </a:rPr>
              <a:t>2 </a:t>
            </a:r>
            <a:r>
              <a:rPr lang="ru-RU" sz="1700" i="1" dirty="0" smtClean="0"/>
              <a:t>Алкогольные и безалкогольные напитки: классификация, ассортимент, требования к качеству, фальсификация </a:t>
            </a:r>
            <a:endParaRPr lang="ru-RU" sz="1700" dirty="0" smtClean="0"/>
          </a:p>
          <a:p>
            <a:pPr algn="l" hangingPunct="0"/>
            <a:r>
              <a:rPr lang="ru-RU" sz="1700" i="1" dirty="0" smtClean="0">
                <a:solidFill>
                  <a:srgbClr val="FF0000"/>
                </a:solidFill>
              </a:rPr>
              <a:t>3</a:t>
            </a:r>
            <a:r>
              <a:rPr lang="ru-RU" sz="1700" i="1" dirty="0" smtClean="0"/>
              <a:t> Чаи и чайные напитки: сырье, классификация и ассортимент </a:t>
            </a:r>
            <a:endParaRPr lang="ru-RU" sz="1700" dirty="0" smtClean="0"/>
          </a:p>
          <a:p>
            <a:pPr algn="l" hangingPunct="0"/>
            <a:r>
              <a:rPr lang="ru-RU" sz="1700" i="1" dirty="0" smtClean="0">
                <a:solidFill>
                  <a:srgbClr val="FF0000"/>
                </a:solidFill>
              </a:rPr>
              <a:t>4</a:t>
            </a:r>
            <a:r>
              <a:rPr lang="ru-RU" sz="1700" i="1" dirty="0" smtClean="0"/>
              <a:t> Кофе и кофейные напитки: сырье, классификация и ассортимент  </a:t>
            </a:r>
            <a:endParaRPr lang="ru-RU" sz="1700" dirty="0" smtClean="0"/>
          </a:p>
          <a:p>
            <a:pPr algn="l" hangingPunct="0"/>
            <a:r>
              <a:rPr lang="ru-RU" sz="1700" i="1" dirty="0" smtClean="0">
                <a:solidFill>
                  <a:srgbClr val="FF0000"/>
                </a:solidFill>
              </a:rPr>
              <a:t>5</a:t>
            </a:r>
            <a:r>
              <a:rPr lang="ru-RU" sz="1700" i="1" dirty="0" smtClean="0"/>
              <a:t> Пряности и приправы: значение в питании, классификация, ассортимент и показатели качества</a:t>
            </a:r>
            <a:endParaRPr lang="ru-RU" sz="17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560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Тема. Вкусовые товары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Крепкие алкогольные напитки</a:t>
            </a:r>
            <a:endParaRPr lang="ru-RU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500174"/>
            <a:ext cx="450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Абсе́нт</a:t>
            </a:r>
            <a:r>
              <a:rPr lang="ru-RU" dirty="0" smtClean="0"/>
              <a:t> — крепкий алкогольный напиток, содержащий обычно около 70 % (иногда 75 или даже 85 и 86 %) алкоголя. </a:t>
            </a:r>
            <a:endParaRPr lang="ru-RU" dirty="0"/>
          </a:p>
        </p:txBody>
      </p:sp>
      <p:pic>
        <p:nvPicPr>
          <p:cNvPr id="34818" name="Picture 2" descr="http://im4-tub.yandex.net/i?id=65291308-47-72"/>
          <p:cNvPicPr>
            <a:picLocks noChangeAspect="1" noChangeArrowheads="1"/>
          </p:cNvPicPr>
          <p:nvPr/>
        </p:nvPicPr>
        <p:blipFill>
          <a:blip r:embed="rId2" cstate="print"/>
          <a:srcRect l="30555" t="6294" r="27778"/>
          <a:stretch>
            <a:fillRect/>
          </a:stretch>
        </p:blipFill>
        <p:spPr bwMode="auto">
          <a:xfrm>
            <a:off x="4929191" y="1357298"/>
            <a:ext cx="677019" cy="2016000"/>
          </a:xfrm>
          <a:prstGeom prst="rect">
            <a:avLst/>
          </a:prstGeom>
          <a:noFill/>
        </p:spPr>
      </p:pic>
      <p:pic>
        <p:nvPicPr>
          <p:cNvPr id="34820" name="Picture 4" descr="http://im6-tub.yandex.net/i?id=401757064-12-72"/>
          <p:cNvPicPr>
            <a:picLocks noChangeAspect="1" noChangeArrowheads="1"/>
          </p:cNvPicPr>
          <p:nvPr/>
        </p:nvPicPr>
        <p:blipFill>
          <a:blip r:embed="rId3" cstate="print"/>
          <a:srcRect l="25000" r="24999"/>
          <a:stretch>
            <a:fillRect/>
          </a:stretch>
        </p:blipFill>
        <p:spPr bwMode="auto">
          <a:xfrm>
            <a:off x="5929322" y="1000108"/>
            <a:ext cx="684000" cy="2052000"/>
          </a:xfrm>
          <a:prstGeom prst="rect">
            <a:avLst/>
          </a:prstGeom>
          <a:noFill/>
        </p:spPr>
      </p:pic>
      <p:pic>
        <p:nvPicPr>
          <p:cNvPr id="34822" name="Picture 6" descr="http://im5-tub.yandex.net/i?id=341688704-20-72"/>
          <p:cNvPicPr>
            <a:picLocks noChangeAspect="1" noChangeArrowheads="1"/>
          </p:cNvPicPr>
          <p:nvPr/>
        </p:nvPicPr>
        <p:blipFill>
          <a:blip r:embed="rId4" cstate="print"/>
          <a:srcRect l="20270" r="25675"/>
          <a:stretch>
            <a:fillRect/>
          </a:stretch>
        </p:blipFill>
        <p:spPr bwMode="auto">
          <a:xfrm>
            <a:off x="6929454" y="1357299"/>
            <a:ext cx="756000" cy="2061809"/>
          </a:xfrm>
          <a:prstGeom prst="rect">
            <a:avLst/>
          </a:prstGeom>
          <a:noFill/>
        </p:spPr>
      </p:pic>
      <p:pic>
        <p:nvPicPr>
          <p:cNvPr id="34824" name="Picture 8" descr="http://im0-tub.yandex.net/i?id=112962412-27-72"/>
          <p:cNvPicPr>
            <a:picLocks noChangeAspect="1" noChangeArrowheads="1"/>
          </p:cNvPicPr>
          <p:nvPr/>
        </p:nvPicPr>
        <p:blipFill>
          <a:blip r:embed="rId5" cstate="print"/>
          <a:srcRect l="23438" r="23828"/>
          <a:stretch>
            <a:fillRect/>
          </a:stretch>
        </p:blipFill>
        <p:spPr bwMode="auto">
          <a:xfrm>
            <a:off x="7858148" y="1643050"/>
            <a:ext cx="928694" cy="1671643"/>
          </a:xfrm>
          <a:prstGeom prst="rect">
            <a:avLst/>
          </a:prstGeom>
          <a:noFill/>
        </p:spPr>
      </p:pic>
      <p:pic>
        <p:nvPicPr>
          <p:cNvPr id="34826" name="Picture 10" descr="Картинка 6 из 5299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917"/>
          <a:stretch>
            <a:fillRect/>
          </a:stretch>
        </p:blipFill>
        <p:spPr bwMode="auto">
          <a:xfrm>
            <a:off x="428597" y="2714620"/>
            <a:ext cx="3786213" cy="365573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29156" y="35004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Важнейший компонент абсента — экстракт полыни, в эфирных маслах которой содержится большое количество </a:t>
            </a:r>
            <a:r>
              <a:rPr lang="ru-RU" b="1" i="1" dirty="0" err="1" smtClean="0">
                <a:solidFill>
                  <a:srgbClr val="FF0000"/>
                </a:solidFill>
              </a:rPr>
              <a:t>туйона</a:t>
            </a:r>
            <a:r>
              <a:rPr lang="ru-RU" dirty="0" smtClean="0"/>
              <a:t>. Именно </a:t>
            </a:r>
            <a:r>
              <a:rPr lang="ru-RU" b="1" i="1" dirty="0" err="1" smtClean="0">
                <a:solidFill>
                  <a:srgbClr val="FF0000"/>
                </a:solidFill>
              </a:rPr>
              <a:t>туйон</a:t>
            </a:r>
            <a:r>
              <a:rPr lang="ru-RU" dirty="0" smtClean="0"/>
              <a:t> — главный компонент, благодаря которому абсент славится своим эффектом. Другие составляющие абсента: римская полынь, анис, фенхель, аир, мята, мелисса, лакрица, дягиль и некоторые другие травы.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4-tub.yandex.net/i?id=348909110-5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039262"/>
            <a:ext cx="1584000" cy="1747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Крепкие алкогольные напитки</a:t>
            </a:r>
            <a:endParaRPr lang="ru-RU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643050"/>
            <a:ext cx="5580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Бренди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— крепкий алкогольный напиток, полученный путем перегонки виноградного вина или </a:t>
            </a:r>
            <a:r>
              <a:rPr lang="ru-RU" sz="2000" dirty="0" err="1" smtClean="0"/>
              <a:t>сброженных</a:t>
            </a:r>
            <a:r>
              <a:rPr lang="ru-RU" sz="2000" dirty="0" smtClean="0"/>
              <a:t> плодово-ягодных соков.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Ром </a:t>
            </a:r>
            <a:r>
              <a:rPr lang="ru-RU" sz="2000" dirty="0" smtClean="0">
                <a:solidFill>
                  <a:srgbClr val="FF0000"/>
                </a:solidFill>
              </a:rPr>
              <a:t>—</a:t>
            </a:r>
            <a:r>
              <a:rPr lang="ru-RU" sz="2000" dirty="0" smtClean="0"/>
              <a:t> это крепкий алкогольный напиток, приготовленный из ромового спирта, который получают сбраживанием тростниково-сахарного спирта или тростниковой мелассы.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Виски</a:t>
            </a:r>
            <a:r>
              <a:rPr lang="ru-RU" sz="2000" b="1" dirty="0" smtClean="0"/>
              <a:t> </a:t>
            </a:r>
            <a:r>
              <a:rPr lang="ru-RU" sz="2000" dirty="0" smtClean="0"/>
              <a:t>— крепкий алкогольный напиток с содержанием спирта 45%. Получают виски путем выдержки хлебного спирта (из ржи, кукурузы или их смеси) в обугленных (с внутренней стороны) бочках в течение 3—10 лет. </a:t>
            </a:r>
            <a:endParaRPr lang="ru-RU" sz="2000" dirty="0"/>
          </a:p>
        </p:txBody>
      </p:sp>
      <p:pic>
        <p:nvPicPr>
          <p:cNvPr id="35842" name="Picture 2" descr="http://im6-tub.yandex.net/i?id=91052715-6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1571636" cy="2441053"/>
          </a:xfrm>
          <a:prstGeom prst="rect">
            <a:avLst/>
          </a:prstGeom>
          <a:noFill/>
        </p:spPr>
      </p:pic>
      <p:pic>
        <p:nvPicPr>
          <p:cNvPr id="35846" name="Picture 6" descr="http://im6-tub.yandex.net/i?id=445205479-22-72"/>
          <p:cNvPicPr>
            <a:picLocks noChangeAspect="1" noChangeArrowheads="1"/>
          </p:cNvPicPr>
          <p:nvPr/>
        </p:nvPicPr>
        <p:blipFill>
          <a:blip r:embed="rId4" cstate="print"/>
          <a:srcRect l="24805" r="25585" b="7631"/>
          <a:stretch>
            <a:fillRect/>
          </a:stretch>
        </p:blipFill>
        <p:spPr bwMode="auto">
          <a:xfrm>
            <a:off x="5715008" y="3857628"/>
            <a:ext cx="1000132" cy="242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Картинка 18 из 10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4375"/>
          <a:stretch>
            <a:fillRect/>
          </a:stretch>
        </p:blipFill>
        <p:spPr bwMode="auto">
          <a:xfrm>
            <a:off x="5143504" y="3643314"/>
            <a:ext cx="2125433" cy="2143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Крепкие алкогольные напитки</a:t>
            </a:r>
            <a:endParaRPr lang="ru-RU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428736"/>
            <a:ext cx="5148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Коньяк</a:t>
            </a:r>
            <a:r>
              <a:rPr lang="ru-RU" sz="2000" i="1" dirty="0" smtClean="0"/>
              <a:t> </a:t>
            </a:r>
            <a:r>
              <a:rPr lang="ru-RU" sz="2000" dirty="0" smtClean="0"/>
              <a:t>— это крепкий алкогольный напиток (40—57% спирта), приготовленный из коньячного (виноградного) спирта, путем перегонки столовых виноградных вин. 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Ординарные</a:t>
            </a:r>
            <a:r>
              <a:rPr lang="ru-RU" sz="2000" i="1" dirty="0" smtClean="0"/>
              <a:t> (</a:t>
            </a:r>
            <a:r>
              <a:rPr lang="ru-RU" sz="2000" dirty="0" smtClean="0"/>
              <a:t>получают из коньячных спиртов, выдержанных от 3 до 5 лет, обозначают звездочками)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Марочные</a:t>
            </a:r>
            <a:r>
              <a:rPr lang="ru-RU" sz="2000" i="1" dirty="0" smtClean="0"/>
              <a:t> (</a:t>
            </a:r>
            <a:r>
              <a:rPr lang="ru-RU" sz="2000" dirty="0" smtClean="0"/>
              <a:t>готовят из коньячных спиртов со сроками выдержки свыше 6 лет) - </a:t>
            </a:r>
            <a:r>
              <a:rPr lang="ru-RU" sz="2000" i="1" dirty="0" smtClean="0"/>
              <a:t>коньяк </a:t>
            </a:r>
            <a:r>
              <a:rPr lang="ru-RU" sz="2000" i="1" dirty="0" err="1" smtClean="0"/>
              <a:t>выдержаный</a:t>
            </a:r>
            <a:r>
              <a:rPr lang="ru-RU" sz="2000" i="1" dirty="0" smtClean="0"/>
              <a:t> (КВ)</a:t>
            </a:r>
            <a:r>
              <a:rPr lang="ru-RU" sz="2000" dirty="0" smtClean="0"/>
              <a:t>, </a:t>
            </a:r>
            <a:r>
              <a:rPr lang="ru-RU" sz="2000" i="1" dirty="0" smtClean="0"/>
              <a:t>коньяк выдержанный высшего качества (</a:t>
            </a:r>
            <a:r>
              <a:rPr lang="ru-RU" sz="2000" i="1" dirty="0" err="1" smtClean="0"/>
              <a:t>КВВК</a:t>
            </a:r>
            <a:r>
              <a:rPr lang="ru-RU" sz="2000" i="1" dirty="0" smtClean="0"/>
              <a:t>)</a:t>
            </a:r>
            <a:r>
              <a:rPr lang="ru-RU" sz="2000" dirty="0" smtClean="0"/>
              <a:t> и </a:t>
            </a:r>
            <a:r>
              <a:rPr lang="ru-RU" sz="2000" i="1" dirty="0" smtClean="0"/>
              <a:t>коньяк старый (КС)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Коллекционные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марочные коньяки, выдержанные не менее 3 лет в дубовых бочках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36866" name="Picture 2" descr="http://im7-tub.yandex.net/i?id=43569275-5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3"/>
            <a:ext cx="1368000" cy="1901520"/>
          </a:xfrm>
          <a:prstGeom prst="rect">
            <a:avLst/>
          </a:prstGeom>
          <a:noFill/>
        </p:spPr>
      </p:pic>
      <p:pic>
        <p:nvPicPr>
          <p:cNvPr id="36868" name="Picture 4" descr="http://im6-tub.yandex.net/i?id=144127366-6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905938"/>
            <a:ext cx="1357322" cy="1665806"/>
          </a:xfrm>
          <a:prstGeom prst="rect">
            <a:avLst/>
          </a:prstGeom>
          <a:noFill/>
        </p:spPr>
      </p:pic>
      <p:pic>
        <p:nvPicPr>
          <p:cNvPr id="36872" name="Picture 8" descr="Картинка 130 из 10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714623"/>
            <a:ext cx="1557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http://im5-tub.yandex.net/i?id=403876042-30-72"/>
          <p:cNvPicPr>
            <a:picLocks noChangeAspect="1" noChangeArrowheads="1"/>
          </p:cNvPicPr>
          <p:nvPr/>
        </p:nvPicPr>
        <p:blipFill>
          <a:blip r:embed="rId2" cstate="print"/>
          <a:srcRect l="6249" r="12500"/>
          <a:stretch>
            <a:fillRect/>
          </a:stretch>
        </p:blipFill>
        <p:spPr bwMode="auto">
          <a:xfrm>
            <a:off x="7143768" y="2285992"/>
            <a:ext cx="928694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Среднеалкогольные</a:t>
            </a:r>
            <a:r>
              <a:rPr lang="ru-RU" b="1" dirty="0" smtClean="0"/>
              <a:t> напитки</a:t>
            </a:r>
            <a:endParaRPr lang="ru-RU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1460076"/>
            <a:ext cx="54292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Наливки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готовят купажированием спиртованных соков и морсов с сахарным сиропом,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ректификованным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спиртом и водой. По сравнению со сладкими настойками наливки содержат большее количество сахара (30—40%) и меньше спирта (18—20%).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Ликеры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отличаются высокими вкусовыми, ароматическими свойствами и большим содержанием сахара. В зависимости от содержания спирта и применяемого сырья различают ликеры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крепкие, десертные, эмульсионные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Кремы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— являются разновидностью десертных ликеров, содержат спирта 20-23% об., сахара 49-60%. Кремы имеют густую, вязкую, сиропообразную консистенцию.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Пунши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— алкогольные напитки с содержанием спирта 15—20% и сахара до 40%. Для их приготовления кроме спиртованных плодово-ягодных морсов, соков и настоев используют вина и коньяк.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3" name="Picture 5" descr="http://im6-tub.yandex.net/i?id=248506831-45-72"/>
          <p:cNvPicPr>
            <a:picLocks noChangeAspect="1" noChangeArrowheads="1"/>
          </p:cNvPicPr>
          <p:nvPr/>
        </p:nvPicPr>
        <p:blipFill>
          <a:blip r:embed="rId3" cstate="print"/>
          <a:srcRect l="25000" r="30000"/>
          <a:stretch>
            <a:fillRect/>
          </a:stretch>
        </p:blipFill>
        <p:spPr bwMode="auto">
          <a:xfrm>
            <a:off x="8143900" y="1643050"/>
            <a:ext cx="642942" cy="1428750"/>
          </a:xfrm>
          <a:prstGeom prst="rect">
            <a:avLst/>
          </a:prstGeom>
          <a:noFill/>
        </p:spPr>
      </p:pic>
      <p:pic>
        <p:nvPicPr>
          <p:cNvPr id="37891" name="Picture 3" descr="http://im2-tub.yandex.net/i?id=403707377-5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530" y="1643060"/>
            <a:ext cx="1066800" cy="1428750"/>
          </a:xfrm>
          <a:prstGeom prst="rect">
            <a:avLst/>
          </a:prstGeom>
          <a:noFill/>
        </p:spPr>
      </p:pic>
      <p:pic>
        <p:nvPicPr>
          <p:cNvPr id="37897" name="Picture 9" descr="http://im8-tub.yandex.net/i?id=14861094-01-72"/>
          <p:cNvPicPr>
            <a:picLocks noChangeAspect="1" noChangeArrowheads="1"/>
          </p:cNvPicPr>
          <p:nvPr/>
        </p:nvPicPr>
        <p:blipFill>
          <a:blip r:embed="rId5" cstate="print"/>
          <a:srcRect l="30000" t="5000" r="29999" b="10000"/>
          <a:stretch>
            <a:fillRect/>
          </a:stretch>
        </p:blipFill>
        <p:spPr bwMode="auto">
          <a:xfrm>
            <a:off x="5929322" y="3214686"/>
            <a:ext cx="1143008" cy="2428892"/>
          </a:xfrm>
          <a:prstGeom prst="rect">
            <a:avLst/>
          </a:prstGeom>
          <a:noFill/>
        </p:spPr>
      </p:pic>
      <p:pic>
        <p:nvPicPr>
          <p:cNvPr id="37899" name="Picture 11" descr="http://im5-tub.yandex.net/i?id=12554210-60-72"/>
          <p:cNvPicPr>
            <a:picLocks noChangeAspect="1" noChangeArrowheads="1"/>
          </p:cNvPicPr>
          <p:nvPr/>
        </p:nvPicPr>
        <p:blipFill>
          <a:blip r:embed="rId6" cstate="print"/>
          <a:srcRect l="30612" r="28571"/>
          <a:stretch>
            <a:fillRect/>
          </a:stretch>
        </p:blipFill>
        <p:spPr bwMode="auto">
          <a:xfrm>
            <a:off x="7500958" y="3929066"/>
            <a:ext cx="1138902" cy="20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Среднеалкогольные</a:t>
            </a:r>
            <a:r>
              <a:rPr lang="ru-RU" b="1" dirty="0" smtClean="0"/>
              <a:t> напитки</a:t>
            </a:r>
            <a:endParaRPr lang="ru-RU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1557000"/>
            <a:ext cx="24288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Виноградные вина </a:t>
            </a:r>
            <a:r>
              <a:rPr lang="ru-RU" sz="2000" dirty="0" smtClean="0"/>
              <a:t>получают полным или частичным сбраживанием виноградного сока (сусла) с мезгой или без нее. Содержание спирта в виноградных винах колеблется от 9 до 20%. </a:t>
            </a:r>
            <a:endParaRPr lang="ru-RU" sz="2000" dirty="0"/>
          </a:p>
        </p:txBody>
      </p:sp>
      <p:pic>
        <p:nvPicPr>
          <p:cNvPr id="9" name="i-main-pic" descr="Картинка 1 из 463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1552201"/>
            <a:ext cx="6286544" cy="466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Слабоалкогольные напитки</a:t>
            </a:r>
            <a:endParaRPr lang="ru-RU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357290" y="1682297"/>
            <a:ext cx="2428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Пиво</a:t>
            </a:r>
            <a:r>
              <a:rPr lang="ru-RU" sz="2000" b="1" i="1" dirty="0" smtClean="0"/>
              <a:t> </a:t>
            </a:r>
            <a:r>
              <a:rPr lang="ru-RU" sz="2000" dirty="0" smtClean="0"/>
              <a:t>является напитком, который содержит спирт — 1,5—7%; несброженные вещества сусла – 11 – 22%.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034387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Сырьем</a:t>
            </a:r>
            <a:r>
              <a:rPr lang="ru-RU" sz="2000" dirty="0" smtClean="0"/>
              <a:t> для получения пива служат ячмень, хмель, умягченная вода, пивные дрожжи, </a:t>
            </a:r>
            <a:r>
              <a:rPr lang="ru-RU" sz="2000" dirty="0" err="1" smtClean="0"/>
              <a:t>несоложенные</a:t>
            </a:r>
            <a:r>
              <a:rPr lang="ru-RU" sz="2000" dirty="0" smtClean="0"/>
              <a:t> материалы (рис, соя, кукуруза и др.)</a:t>
            </a:r>
            <a:endParaRPr lang="ru-RU" sz="2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4345" t="5128" r="14624" b="43590"/>
          <a:stretch>
            <a:fillRect/>
          </a:stretch>
        </p:blipFill>
        <p:spPr bwMode="auto">
          <a:xfrm>
            <a:off x="3745718" y="1622024"/>
            <a:ext cx="5184000" cy="243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31404" y="4234520"/>
            <a:ext cx="3384000" cy="20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Квас</a:t>
            </a:r>
            <a:r>
              <a:rPr lang="ru-RU" i="1" dirty="0" smtClean="0"/>
              <a:t> </a:t>
            </a:r>
            <a:r>
              <a:rPr lang="ru-RU" dirty="0" smtClean="0"/>
              <a:t>— это освежающий слабоалкогольный напиток, содержащий не более 1,2% спирта. В зависимости от технологии и основного сырья различают квас хлебный и плодово-ягодный. </a:t>
            </a:r>
            <a:endParaRPr lang="ru-RU" dirty="0"/>
          </a:p>
        </p:txBody>
      </p:sp>
      <p:pic>
        <p:nvPicPr>
          <p:cNvPr id="38916" name="Picture 4" descr="http://im8-tub.yandex.net/i?id=40180523-50-72"/>
          <p:cNvPicPr>
            <a:picLocks noChangeAspect="1" noChangeArrowheads="1"/>
          </p:cNvPicPr>
          <p:nvPr/>
        </p:nvPicPr>
        <p:blipFill>
          <a:blip r:embed="rId3" cstate="print"/>
          <a:srcRect l="2991" t="25714" r="25224" b="1176"/>
          <a:stretch>
            <a:fillRect/>
          </a:stretch>
        </p:blipFill>
        <p:spPr bwMode="auto">
          <a:xfrm>
            <a:off x="3558517" y="4214818"/>
            <a:ext cx="1584987" cy="2052000"/>
          </a:xfrm>
          <a:prstGeom prst="rect">
            <a:avLst/>
          </a:prstGeom>
          <a:noFill/>
        </p:spPr>
      </p:pic>
      <p:pic>
        <p:nvPicPr>
          <p:cNvPr id="38918" name="Picture 6" descr="http://im8-tub.yandex.net/i?id=291503264-1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52" y="1785926"/>
            <a:ext cx="1008000" cy="745921"/>
          </a:xfrm>
          <a:prstGeom prst="rect">
            <a:avLst/>
          </a:prstGeom>
          <a:noFill/>
        </p:spPr>
      </p:pic>
      <p:pic>
        <p:nvPicPr>
          <p:cNvPr id="38920" name="Picture 8" descr="http://im2-tub.yandex.net/i?id=129796377-22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852" y="2666162"/>
            <a:ext cx="972000" cy="117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http://im0-tub.yandex.net/i?id=261326411-2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98"/>
            <a:ext cx="142875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Безалкогольные напитки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2" y="1415181"/>
            <a:ext cx="37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Минеральные воды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представляют собой растворы различных минеральных солей и газов. В зависимости от происхождения различают минеральные воды природные (столовые и лечебные), которые добываются из природных подземных источников, и искусственные</a:t>
            </a:r>
            <a:endParaRPr lang="ru-RU" dirty="0"/>
          </a:p>
        </p:txBody>
      </p:sp>
      <p:pic>
        <p:nvPicPr>
          <p:cNvPr id="40962" name="Picture 2" descr="http://im3-tub.yandex.net/i?id=148810554-1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6" y="3800486"/>
            <a:ext cx="1428750" cy="120015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64594" y="1512878"/>
            <a:ext cx="370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</a:rPr>
              <a:t>Соки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получают из свежих плодов и ягод, и поэтому они содержат сахара, органические кислоты, витамины, минеральные соли, пектиновые, дубильные, красящие, ароматические вещества.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 зависимости от технологии и состава различают следующие виды соков: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</a:rPr>
              <a:t>натуральные;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</a:rPr>
              <a:t>купажированные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</a:rPr>
              <a:t>; концентрированные; для детского питания; соки с мякотью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25718" y="5443381"/>
            <a:ext cx="860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</a:rPr>
              <a:t>Газированные напитки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представляют собой насыщенные углекислотой водные растворы смесей сахарного сиропа, плодово-ягодных соков или экстрактов, пищевых кислот, ароматических веществ и др. компонентов.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68" name="Picture 8" descr="http://im7-tub.yandex.net/i?id=182549445-65-72"/>
          <p:cNvPicPr>
            <a:picLocks noChangeAspect="1" noChangeArrowheads="1"/>
          </p:cNvPicPr>
          <p:nvPr/>
        </p:nvPicPr>
        <p:blipFill>
          <a:blip r:embed="rId4" cstate="print"/>
          <a:srcRect t="26786"/>
          <a:stretch>
            <a:fillRect/>
          </a:stretch>
        </p:blipFill>
        <p:spPr bwMode="auto">
          <a:xfrm>
            <a:off x="911802" y="4214818"/>
            <a:ext cx="2160000" cy="118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/>
              <a:t>3 Чаи и чайные напитки: сырье, классификация и ассортимент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532000" cy="1188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Чай</a:t>
            </a:r>
            <a:r>
              <a:rPr lang="ru-RU" b="1" dirty="0" smtClean="0"/>
              <a:t> </a:t>
            </a:r>
            <a:r>
              <a:rPr lang="ru-RU" dirty="0" smtClean="0"/>
              <a:t>получают путем специальной обработки молодых верхушечных побегов (флешей) вечнозеленого чайного растения. Качество чая зависит от возраста и времени сбора флеши. </a:t>
            </a:r>
            <a:r>
              <a:rPr lang="ru-RU" b="1" i="1" dirty="0" smtClean="0">
                <a:solidFill>
                  <a:srgbClr val="FF0000"/>
                </a:solidFill>
              </a:rPr>
              <a:t>Почка и первый лист </a:t>
            </a:r>
            <a:r>
              <a:rPr lang="ru-RU" dirty="0" smtClean="0"/>
              <a:t>флеши отличаются высоким содержанием кофеина и дубильных, ароматических веществ.</a:t>
            </a:r>
            <a:endParaRPr lang="ru-RU" dirty="0"/>
          </a:p>
        </p:txBody>
      </p:sp>
      <p:pic>
        <p:nvPicPr>
          <p:cNvPr id="41986" name="Picture 2" descr="http://im6-tub.yandex.net/i?id=8814900-04-72"/>
          <p:cNvPicPr>
            <a:picLocks noChangeAspect="1" noChangeArrowheads="1"/>
          </p:cNvPicPr>
          <p:nvPr/>
        </p:nvPicPr>
        <p:blipFill>
          <a:blip r:embed="rId2" cstate="print"/>
          <a:srcRect b="6362"/>
          <a:stretch>
            <a:fillRect/>
          </a:stretch>
        </p:blipFill>
        <p:spPr bwMode="auto">
          <a:xfrm>
            <a:off x="376860" y="2771778"/>
            <a:ext cx="2052000" cy="2009594"/>
          </a:xfrm>
          <a:prstGeom prst="rect">
            <a:avLst/>
          </a:prstGeom>
          <a:noFill/>
        </p:spPr>
      </p:pic>
      <p:pic>
        <p:nvPicPr>
          <p:cNvPr id="41988" name="Picture 4" descr="http://im0-tub.yandex.net/i?id=324576651-66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7"/>
            <a:ext cx="2592000" cy="2021760"/>
          </a:xfrm>
          <a:prstGeom prst="rect">
            <a:avLst/>
          </a:prstGeom>
          <a:noFill/>
        </p:spPr>
      </p:pic>
      <p:pic>
        <p:nvPicPr>
          <p:cNvPr id="41990" name="Picture 6" descr="http://im5-tub.yandex.net/i?id=5288538-5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939" y="2786058"/>
            <a:ext cx="2723903" cy="2052000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85752" y="4902655"/>
            <a:ext cx="84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 технологии приготовления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различают чай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байховый (рассыпной)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—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черный, зеленый, желтый, красный;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прессованный; экстрагированный (быстрорастворимый); гранулированный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Выпускают также мелкий байховый (высевки), чай, фасованный в пакетики для разовой заварки, а также ароматизированный.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u="sng" dirty="0" smtClean="0"/>
              <a:t>4 Кофе и кофейные напитки: сырье, классификация и ассортимент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676000" cy="936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Кофе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это семена (зерна) плодов вечнозеленого тропического кофейного растения. Название объединяет более 30 видов, но промышленное значение имеют только три: </a:t>
            </a:r>
            <a:r>
              <a:rPr lang="ru-RU" i="1" dirty="0" smtClean="0">
                <a:solidFill>
                  <a:srgbClr val="FF0000"/>
                </a:solidFill>
              </a:rPr>
              <a:t>Аравийский, Либерийский и </a:t>
            </a:r>
            <a:r>
              <a:rPr lang="ru-RU" i="1" dirty="0" err="1" smtClean="0">
                <a:solidFill>
                  <a:srgbClr val="FF0000"/>
                </a:solidFill>
              </a:rPr>
              <a:t>Робуста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90" y="2500306"/>
            <a:ext cx="6929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 реализацию может поступать кофе следующих видов: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926" y="2828836"/>
            <a:ext cx="2700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натуральный в зернах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(сырой и жареный)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2857496"/>
            <a:ext cx="3564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натуральный жареный молотый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(без добавлений и с добавлениями)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3143248"/>
            <a:ext cx="2013693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растворимый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im0-tub.yandex.net/i?id=3835619-2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40" y="4000504"/>
            <a:ext cx="2880000" cy="2169598"/>
          </a:xfrm>
          <a:prstGeom prst="rect">
            <a:avLst/>
          </a:prstGeom>
          <a:noFill/>
        </p:spPr>
      </p:pic>
      <p:pic>
        <p:nvPicPr>
          <p:cNvPr id="1028" name="Picture 4" descr="Картинка 1 из 256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124"/>
          <a:stretch>
            <a:fillRect/>
          </a:stretch>
        </p:blipFill>
        <p:spPr bwMode="auto">
          <a:xfrm>
            <a:off x="5768462" y="3842911"/>
            <a:ext cx="2304000" cy="2372171"/>
          </a:xfrm>
          <a:prstGeom prst="rect">
            <a:avLst/>
          </a:prstGeom>
          <a:noFill/>
        </p:spPr>
      </p:pic>
      <p:pic>
        <p:nvPicPr>
          <p:cNvPr id="1030" name="Picture 6" descr="Картинка 17 из 256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155" t="8597" r="6889" b="5789"/>
          <a:stretch>
            <a:fillRect/>
          </a:stretch>
        </p:blipFill>
        <p:spPr bwMode="auto">
          <a:xfrm rot="16200000">
            <a:off x="2985472" y="4229711"/>
            <a:ext cx="2471040" cy="15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i="1" u="sng" dirty="0" smtClean="0"/>
              <a:t>5 Пряности и приправы: значение в питании, классификация, ассортимент и показатели качества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206" y="1571612"/>
            <a:ext cx="8568000" cy="936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/>
              <a:t>Пряности</a:t>
            </a:r>
            <a:r>
              <a:rPr lang="ru-RU" b="1" i="1" dirty="0" smtClean="0"/>
              <a:t> </a:t>
            </a:r>
            <a:r>
              <a:rPr lang="ru-RU" i="1" dirty="0" smtClean="0"/>
              <a:t>— </a:t>
            </a:r>
            <a:r>
              <a:rPr lang="ru-RU" dirty="0" smtClean="0"/>
              <a:t>это продукты растительного происхождения, обладающие специфическими ароматом и вкусом, содержащие эфирные масла, гликозиды и алкалоиды. </a:t>
            </a: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29554" y="2590380"/>
            <a:ext cx="2628000" cy="39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Плодовые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4035" name="Picture 3" descr="http://im3-tub.yandex.net/i?id=76897004-6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322" y="2488551"/>
            <a:ext cx="1944000" cy="1440515"/>
          </a:xfrm>
          <a:prstGeom prst="rect">
            <a:avLst/>
          </a:prstGeom>
          <a:noFill/>
        </p:spPr>
      </p:pic>
      <p:pic>
        <p:nvPicPr>
          <p:cNvPr id="44039" name="Picture 7" descr="Картинка 9 из 1218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172" t="7614" r="9142" b="8628"/>
          <a:stretch>
            <a:fillRect/>
          </a:stretch>
        </p:blipFill>
        <p:spPr bwMode="auto">
          <a:xfrm rot="16200000">
            <a:off x="1610569" y="3273135"/>
            <a:ext cx="1662557" cy="1402784"/>
          </a:xfrm>
          <a:prstGeom prst="rect">
            <a:avLst/>
          </a:prstGeom>
          <a:noFill/>
        </p:spPr>
      </p:pic>
      <p:pic>
        <p:nvPicPr>
          <p:cNvPr id="44041" name="Picture 9" descr="http://im7-tub.yandex.net/i?id=10927270-3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02" y="3143248"/>
            <a:ext cx="1047750" cy="12954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4728" y="4286256"/>
            <a:ext cx="684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анис</a:t>
            </a:r>
            <a:endParaRPr lang="ru-RU" dirty="0"/>
          </a:p>
        </p:txBody>
      </p:sp>
      <p:pic>
        <p:nvPicPr>
          <p:cNvPr id="44043" name="Picture 11" descr="http://im2-tub.yandex.net/i?id=22663933-5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417628"/>
            <a:ext cx="2181811" cy="1440000"/>
          </a:xfrm>
          <a:prstGeom prst="rect">
            <a:avLst/>
          </a:prstGeom>
          <a:noFill/>
        </p:spPr>
      </p:pic>
      <p:pic>
        <p:nvPicPr>
          <p:cNvPr id="44045" name="Picture 13" descr="http://im5-tub.yandex.net/i?id=81989733-18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42863" y="5072094"/>
            <a:ext cx="1371600" cy="1200128"/>
          </a:xfrm>
          <a:prstGeom prst="rect">
            <a:avLst/>
          </a:prstGeom>
          <a:noFill/>
        </p:spPr>
      </p:pic>
      <p:pic>
        <p:nvPicPr>
          <p:cNvPr id="44047" name="Picture 15" descr="http://im5-tub.yandex.net/i?id=415275562-02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857770"/>
            <a:ext cx="1428750" cy="1428750"/>
          </a:xfrm>
          <a:prstGeom prst="rect">
            <a:avLst/>
          </a:prstGeom>
          <a:noFill/>
        </p:spPr>
      </p:pic>
      <p:pic>
        <p:nvPicPr>
          <p:cNvPr id="44049" name="Picture 17" descr="http://im5-tub.yandex.net/i?id=320020791-14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429131"/>
            <a:ext cx="1928567" cy="144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4714884"/>
            <a:ext cx="9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бадьян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7074" y="3857628"/>
            <a:ext cx="262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ea typeface="Calibri" pitchFamily="34" charset="0"/>
              </a:rPr>
              <a:t>перец (черный, белый, душистый, красный)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5214950"/>
            <a:ext cx="1224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кардамон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95448" y="5786454"/>
            <a:ext cx="7056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тмин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86280" y="3714752"/>
            <a:ext cx="9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ваниль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5715016"/>
            <a:ext cx="119231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</a:rPr>
              <a:t>кориандр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/>
              <a:t>1 Классификация и потребительские свойства. Значение в питании человека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73538"/>
          <a:ext cx="8501122" cy="3291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86148"/>
                <a:gridCol w="52149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Вкусовые товары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Пищевые продукты, основными компонентами которых являются вкусовые вещества, оказывающие специфическое воздействие на пищеварительную и нервную систему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Вкусовые вещества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Этиловый спирт, органические кислоты, алкалоиды, эфирные масла, минеральные и органические соли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 вкусовых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 энергетическая ценность, стимулируют</a:t>
                      </a:r>
                      <a:r>
                        <a:rPr lang="ru-RU" baseline="0" dirty="0" smtClean="0"/>
                        <a:t> деятельность пищеварительной и нервной системы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44" y="5099082"/>
            <a:ext cx="4320000" cy="1116000"/>
          </a:xfrm>
          <a:prstGeom prst="round2DiagRect">
            <a:avLst>
              <a:gd name="adj1" fmla="val 402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Товары, возбуждающие </a:t>
            </a:r>
            <a:r>
              <a:rPr lang="ru-RU" b="1" u="sng" dirty="0" smtClean="0"/>
              <a:t>центральную нервную систему </a:t>
            </a:r>
            <a:r>
              <a:rPr lang="ru-RU" dirty="0" smtClean="0"/>
              <a:t>– алкалоидные напитки, чай, кофе, какао, пищевые добавки и др.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81156" y="5072074"/>
            <a:ext cx="4320000" cy="1116000"/>
          </a:xfrm>
          <a:prstGeom prst="round2DiagRect">
            <a:avLst>
              <a:gd name="adj1" fmla="val 4025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Товары, возбуждающие </a:t>
            </a:r>
            <a:r>
              <a:rPr lang="ru-RU" b="1" u="sng" dirty="0" smtClean="0"/>
              <a:t>пищеварительную систему</a:t>
            </a:r>
            <a:r>
              <a:rPr lang="ru-RU" b="1" dirty="0" smtClean="0"/>
              <a:t> </a:t>
            </a:r>
            <a:r>
              <a:rPr lang="ru-RU" dirty="0" smtClean="0"/>
              <a:t>– приправы, соль, пищевые кислоты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i="1" u="sng" dirty="0" smtClean="0"/>
              <a:t>5 Пряности и приправы: значение в питании, классификация, ассортимент и показатели качества</a:t>
            </a:r>
            <a:endParaRPr lang="ru-RU" sz="21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714488"/>
            <a:ext cx="2628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Семенные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5058" name="Picture 2" descr="http://im3-tub.yandex.net/i?id=268375223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4" y="2252662"/>
            <a:ext cx="1701367" cy="1656000"/>
          </a:xfrm>
          <a:prstGeom prst="rect">
            <a:avLst/>
          </a:prstGeom>
          <a:noFill/>
        </p:spPr>
      </p:pic>
      <p:pic>
        <p:nvPicPr>
          <p:cNvPr id="45060" name="Picture 4" descr="http://im4-tub.yandex.net/i?id=18284434-2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066" y="2309811"/>
            <a:ext cx="1620000" cy="1620001"/>
          </a:xfrm>
          <a:prstGeom prst="rect">
            <a:avLst/>
          </a:prstGeom>
          <a:noFill/>
        </p:spPr>
      </p:pic>
      <p:pic>
        <p:nvPicPr>
          <p:cNvPr id="45062" name="Picture 6" descr="http://im0-tub.yandex.net/i?id=105583370-3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652" y="2357430"/>
            <a:ext cx="2484000" cy="1556641"/>
          </a:xfrm>
          <a:prstGeom prst="rect">
            <a:avLst/>
          </a:prstGeom>
          <a:noFill/>
        </p:spPr>
      </p:pic>
      <p:pic>
        <p:nvPicPr>
          <p:cNvPr id="45064" name="Picture 8" descr="http://im2-tub.yandex.net/i?id=78151682-7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52" y="4495814"/>
            <a:ext cx="1959295" cy="1476000"/>
          </a:xfrm>
          <a:prstGeom prst="rect">
            <a:avLst/>
          </a:prstGeom>
          <a:noFill/>
        </p:spPr>
      </p:pic>
      <p:pic>
        <p:nvPicPr>
          <p:cNvPr id="45066" name="Picture 10" descr="http://im6-tub.yandex.net/i?id=377748996-54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48" y="4500569"/>
            <a:ext cx="2024995" cy="1512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053405" y="5786454"/>
            <a:ext cx="10903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фенхель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8860" y="3786190"/>
            <a:ext cx="1080000" cy="39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горчица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7074" y="3857628"/>
            <a:ext cx="1908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+mj-lt"/>
                <a:ea typeface="Calibri" pitchFamily="34" charset="0"/>
              </a:rPr>
              <a:t>мускатный орех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6280" y="3786190"/>
            <a:ext cx="2052000" cy="39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мускатный цвет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437" y="5786454"/>
            <a:ext cx="8210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укроп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im4-tub.yandex.net/i?id=179760191-1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71684"/>
            <a:ext cx="2204999" cy="1764000"/>
          </a:xfrm>
          <a:prstGeom prst="rect">
            <a:avLst/>
          </a:prstGeom>
          <a:noFill/>
        </p:spPr>
      </p:pic>
      <p:pic>
        <p:nvPicPr>
          <p:cNvPr id="46084" name="Picture 4" descr="http://im7-tub.yandex.net/i?id=161740359-4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21628"/>
            <a:ext cx="2294999" cy="183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i="1" u="sng" dirty="0" smtClean="0"/>
              <a:t>5 Пряности и приправы: значение в питании, классификация, ассортимент и показатели качества</a:t>
            </a:r>
            <a:endParaRPr lang="ru-RU" sz="21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714488"/>
            <a:ext cx="2808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Цветочные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7702" y="3774048"/>
            <a:ext cx="1116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+mj-lt"/>
                <a:ea typeface="Calibri" pitchFamily="34" charset="0"/>
              </a:rPr>
              <a:t>шафран</a:t>
            </a:r>
            <a:endParaRPr lang="ru-RU" dirty="0">
              <a:latin typeface="+mj-lt"/>
            </a:endParaRPr>
          </a:p>
        </p:txBody>
      </p:sp>
      <p:pic>
        <p:nvPicPr>
          <p:cNvPr id="46082" name="Picture 2" descr="http://im2-tub.yandex.net/i?id=282951388-2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6" y="2428868"/>
            <a:ext cx="2052890" cy="165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26678" y="3786190"/>
            <a:ext cx="1188000" cy="39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гвоздика</a:t>
            </a:r>
            <a:endParaRPr lang="ru-RU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0034" y="4354322"/>
            <a:ext cx="2808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Листовые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6088" name="Picture 8" descr="http://im8-tub.yandex.net/i?id=360012735-5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857770"/>
            <a:ext cx="1428750" cy="1428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80951" y="5500702"/>
            <a:ext cx="130516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лавровый </a:t>
            </a:r>
          </a:p>
          <a:p>
            <a:pPr algn="ctr"/>
            <a:r>
              <a:rPr lang="ru-RU" dirty="0" smtClean="0"/>
              <a:t>лист</a:t>
            </a:r>
            <a:endParaRPr lang="ru-RU" dirty="0"/>
          </a:p>
        </p:txBody>
      </p:sp>
      <p:pic>
        <p:nvPicPr>
          <p:cNvPr id="46090" name="Picture 10" descr="http://im7-tub.yandex.net/i?id=248575427-27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429131"/>
            <a:ext cx="1985295" cy="1800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500562" y="5786454"/>
            <a:ext cx="124585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розмарин</a:t>
            </a:r>
            <a:endParaRPr lang="ru-RU" dirty="0"/>
          </a:p>
        </p:txBody>
      </p:sp>
      <p:pic>
        <p:nvPicPr>
          <p:cNvPr id="46092" name="Picture 12" descr="http://im6-tub.yandex.net/i?id=500964457-40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6452" y="4481528"/>
            <a:ext cx="2080324" cy="1692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469550" y="5786454"/>
            <a:ext cx="10791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базилик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i="1" u="sng" dirty="0" smtClean="0"/>
              <a:t>5 Пряности и приправы: значение в питании, классификация, ассортимент и показатели качества</a:t>
            </a:r>
            <a:endParaRPr lang="ru-RU" sz="21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714488"/>
            <a:ext cx="2448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Коровые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0034" y="4354322"/>
            <a:ext cx="2268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Прочие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0951" y="5500702"/>
            <a:ext cx="130516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лавровый </a:t>
            </a:r>
          </a:p>
          <a:p>
            <a:pPr algn="ctr"/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5786454"/>
            <a:ext cx="124585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розмарин</a:t>
            </a:r>
            <a:endParaRPr lang="ru-RU" dirty="0"/>
          </a:p>
        </p:txBody>
      </p:sp>
      <p:pic>
        <p:nvPicPr>
          <p:cNvPr id="47106" name="Picture 2" descr="http://im7-tub.yandex.net/i?id=304827467-4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29"/>
            <a:ext cx="2266065" cy="169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3786190"/>
            <a:ext cx="9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корица</a:t>
            </a:r>
            <a:endParaRPr lang="ru-RU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09884" y="1714488"/>
            <a:ext cx="2556000" cy="36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Корневые пряности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7108" name="Picture 4" descr="http://im0-tub.yandex.net/i?id=324207622-3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942" y="2428878"/>
            <a:ext cx="1740000" cy="18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3845486"/>
            <a:ext cx="1044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+mj-lt"/>
                <a:ea typeface="Calibri" pitchFamily="34" charset="0"/>
              </a:rPr>
              <a:t>имбирь</a:t>
            </a:r>
            <a:endParaRPr lang="ru-RU" dirty="0">
              <a:latin typeface="+mj-lt"/>
            </a:endParaRPr>
          </a:p>
        </p:txBody>
      </p:sp>
      <p:pic>
        <p:nvPicPr>
          <p:cNvPr id="47110" name="Picture 6" descr="http://im5-tub.yandex.net/i?id=358219545-2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28867"/>
            <a:ext cx="2458921" cy="1836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636262" y="3857628"/>
            <a:ext cx="10791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куркума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i="1" u="sng" dirty="0" smtClean="0"/>
              <a:t>2 Алкогольные и безалкогольные напитки: классификация, ассортимент, требования к качеству, фальсификация</a:t>
            </a:r>
            <a:endParaRPr lang="ru-RU" sz="1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4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Алкогольные напитки</a:t>
            </a:r>
            <a:r>
              <a:rPr lang="ru-RU" sz="2000" i="1" dirty="0" smtClean="0"/>
              <a:t> </a:t>
            </a:r>
            <a:r>
              <a:rPr lang="ru-RU" sz="2000" dirty="0" smtClean="0"/>
              <a:t>— пищевые продукты, содержащие не менее 1,5% этилового спирта. 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5718" y="2325239"/>
            <a:ext cx="860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Calibri" pitchFamily="34" charset="0"/>
              </a:rPr>
              <a:t>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содержанию этилового спирта все алкогольные напитки подразделяются на группы: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высокоградусные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(спирта до 96% об.) — этиловый спирт;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крепкие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(31 — 65% об.) — водки, ром, виски, коньяки;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среднеалкогольные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(9 — 30% об.)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ликеро-водочные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изделия*, вина;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слабоалкогольные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(1,5 — 8% об.) — пиво, квас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14884"/>
            <a:ext cx="8388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*</a:t>
            </a:r>
            <a:r>
              <a:rPr lang="ru-RU" sz="2000" b="1" i="1" dirty="0" err="1" smtClean="0"/>
              <a:t>Ликеро-водочные</a:t>
            </a:r>
            <a:r>
              <a:rPr lang="ru-RU" sz="2000" b="1" i="1" dirty="0" smtClean="0"/>
              <a:t> изделия</a:t>
            </a:r>
            <a:r>
              <a:rPr lang="ru-RU" sz="2000" i="1" dirty="0" smtClean="0"/>
              <a:t> </a:t>
            </a:r>
            <a:r>
              <a:rPr lang="ru-RU" sz="2000" dirty="0" smtClean="0"/>
              <a:t>— это алкогольные напитки крепостью 12 до 45% об., содержащие экстрактивные вещества пряно-вкусовых растений, которые придают им характерный вкус и аромат. Часть этих изделий относится к крепким, а часть к </a:t>
            </a:r>
            <a:r>
              <a:rPr lang="ru-RU" sz="2000" dirty="0" err="1" smtClean="0"/>
              <a:t>среднеалкогольным</a:t>
            </a:r>
            <a:r>
              <a:rPr lang="ru-RU" sz="2000" dirty="0" smtClean="0"/>
              <a:t> напиткам.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Алкогольная продукция</a:t>
            </a:r>
            <a:endParaRPr lang="ru-RU" sz="4800" b="1" dirty="0"/>
          </a:p>
        </p:txBody>
      </p:sp>
      <p:pic>
        <p:nvPicPr>
          <p:cNvPr id="16386" name="Picture 2" descr="http://www.expert-ural.com/content/images/extra/alcohol_400.gif"/>
          <p:cNvPicPr>
            <a:picLocks noChangeAspect="1" noChangeArrowheads="1"/>
          </p:cNvPicPr>
          <p:nvPr/>
        </p:nvPicPr>
        <p:blipFill>
          <a:blip r:embed="rId2" cstate="print"/>
          <a:srcRect b="9999"/>
          <a:stretch>
            <a:fillRect/>
          </a:stretch>
        </p:blipFill>
        <p:spPr bwMode="auto">
          <a:xfrm>
            <a:off x="142844" y="1571612"/>
            <a:ext cx="3881443" cy="4714908"/>
          </a:xfrm>
          <a:prstGeom prst="rect">
            <a:avLst/>
          </a:prstGeom>
          <a:noFill/>
        </p:spPr>
      </p:pic>
      <p:pic>
        <p:nvPicPr>
          <p:cNvPr id="16388" name="Picture 4" descr="Картинка 72 из 50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500" r="1407"/>
          <a:stretch>
            <a:fillRect/>
          </a:stretch>
        </p:blipFill>
        <p:spPr bwMode="auto">
          <a:xfrm>
            <a:off x="4071934" y="2057416"/>
            <a:ext cx="4929222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258 из 5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1250"/>
          <a:stretch>
            <a:fillRect/>
          </a:stretch>
        </p:blipFill>
        <p:spPr bwMode="auto">
          <a:xfrm>
            <a:off x="214282" y="261942"/>
            <a:ext cx="8710646" cy="638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89 из 5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31" y="771529"/>
            <a:ext cx="8505849" cy="4800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err="1" smtClean="0"/>
              <a:t>Высокоградусные</a:t>
            </a:r>
            <a:r>
              <a:rPr lang="ru-RU" sz="2900" b="1" dirty="0" smtClean="0"/>
              <a:t> алкогольные напитки</a:t>
            </a:r>
            <a:endParaRPr lang="ru-RU" sz="29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643050"/>
            <a:ext cx="5688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Спирт этиловый пищевой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получают только из пищевого сырья методом спиртового брожения.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сновным сырьем для производства спирта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являются: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патока (меласса);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зерно;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картофель.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В зависимости от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степени очистки и крепости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спирт этиловый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ректификованный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(очищенный перегонкой) выпускают следующих сортов: Базис, Альфа, Люкс, Экстра, высшей очистки, 1-го сорта, питьевой.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Картинка 317 из 5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30" y="1905016"/>
            <a:ext cx="2686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Крепкие алкогольные напитки</a:t>
            </a:r>
            <a:endParaRPr lang="ru-RU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643050"/>
            <a:ext cx="5688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Водка</a:t>
            </a:r>
            <a:r>
              <a:rPr lang="ru-RU" sz="2000" i="1" dirty="0" smtClean="0"/>
              <a:t> — </a:t>
            </a:r>
            <a:r>
              <a:rPr lang="ru-RU" sz="2000" dirty="0" smtClean="0"/>
              <a:t>крепкий алкогольный напиток, получаемый путем разбавления этилового спирта-ректификата водой до крепости не менее 38—45% об. с последующей очисткой смеси. 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/>
              <a:t>Различают две группы водок — </a:t>
            </a:r>
            <a:r>
              <a:rPr lang="ru-RU" sz="2000" b="1" i="1" dirty="0" smtClean="0">
                <a:solidFill>
                  <a:srgbClr val="FF0000"/>
                </a:solidFill>
              </a:rPr>
              <a:t>обыкновенные и особые</a:t>
            </a:r>
            <a:r>
              <a:rPr lang="ru-RU" sz="2000" dirty="0" smtClean="0"/>
              <a:t>. </a:t>
            </a:r>
            <a:r>
              <a:rPr lang="ru-RU" sz="2000" i="1" dirty="0" smtClean="0"/>
              <a:t>К </a:t>
            </a:r>
            <a:r>
              <a:rPr lang="ru-RU" sz="2000" b="1" i="1" dirty="0" smtClean="0">
                <a:solidFill>
                  <a:srgbClr val="FF0000"/>
                </a:solidFill>
              </a:rPr>
              <a:t>обыкновенным</a:t>
            </a:r>
            <a:r>
              <a:rPr lang="ru-RU" sz="2000" i="1" dirty="0" smtClean="0"/>
              <a:t> </a:t>
            </a:r>
            <a:r>
              <a:rPr lang="ru-RU" sz="2000" dirty="0" smtClean="0"/>
              <a:t>относятся водки крепостью 40, 50, 56% об. </a:t>
            </a:r>
            <a:r>
              <a:rPr lang="ru-RU" sz="2000" b="1" i="1" dirty="0" smtClean="0">
                <a:solidFill>
                  <a:srgbClr val="FF0000"/>
                </a:solidFill>
              </a:rPr>
              <a:t>Особыми</a:t>
            </a:r>
            <a:r>
              <a:rPr lang="ru-RU" sz="2000" i="1" dirty="0" smtClean="0"/>
              <a:t> </a:t>
            </a:r>
            <a:r>
              <a:rPr lang="ru-RU" sz="2000" dirty="0" smtClean="0"/>
              <a:t>считаются водки, при производстве которых использованы различные вкусовые и ароматические добавки, улучшающие вкус и запах, смягчающие жгучий вкус спирта.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Картинка 321 из 5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47892"/>
            <a:ext cx="2533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артинка 2 из 7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2557" r="21052"/>
          <a:stretch>
            <a:fillRect/>
          </a:stretch>
        </p:blipFill>
        <p:spPr bwMode="auto">
          <a:xfrm>
            <a:off x="7072330" y="833446"/>
            <a:ext cx="1428760" cy="3810000"/>
          </a:xfrm>
          <a:prstGeom prst="rect">
            <a:avLst/>
          </a:prstGeom>
          <a:noFill/>
        </p:spPr>
      </p:pic>
      <p:pic>
        <p:nvPicPr>
          <p:cNvPr id="33794" name="Picture 2" descr="Картинка 150 из 3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8750" r="13749"/>
          <a:stretch>
            <a:fillRect/>
          </a:stretch>
        </p:blipFill>
        <p:spPr bwMode="auto">
          <a:xfrm>
            <a:off x="5572132" y="3500438"/>
            <a:ext cx="1643074" cy="2738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Крепкие алкогольные напитки</a:t>
            </a:r>
            <a:endParaRPr lang="ru-RU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643050"/>
            <a:ext cx="5580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Джин </a:t>
            </a:r>
            <a:r>
              <a:rPr lang="ru-RU" sz="2000" dirty="0" smtClean="0"/>
              <a:t>— английский алкогольный напиток, разновидность настойки. Получают из ячменного спирта, который после разбавления водой до необходимой крепости (до 45—50% об.) подвергается вторичной дистилляции с можжевеловой ягодой. </a:t>
            </a:r>
          </a:p>
          <a:p>
            <a:pPr>
              <a:spcBef>
                <a:spcPts val="12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Бальзамы</a:t>
            </a:r>
            <a:r>
              <a:rPr lang="ru-RU" sz="2000" i="1" dirty="0" smtClean="0"/>
              <a:t> — </a:t>
            </a:r>
            <a:r>
              <a:rPr lang="ru-RU" sz="2000" dirty="0" smtClean="0"/>
              <a:t>крепкие алкогольные напитки (до 30—45% об.), похожие на горькие настойки, но отличаются большим разнообразием эфиромасличного сырья Бальзамы рекомендуется употреблять с чаем, кофе, минеральной водой.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1335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Wingdings</vt:lpstr>
      <vt:lpstr>Wingdings 2</vt:lpstr>
      <vt:lpstr>Официальная</vt:lpstr>
      <vt:lpstr>Тема Office</vt:lpstr>
      <vt:lpstr>Тема. Вкусовые товары</vt:lpstr>
      <vt:lpstr>1 Классификация и потребительские свойства. Значение в питании человека </vt:lpstr>
      <vt:lpstr>2 Алкогольные и безалкогольные напитки: классификация, ассортимент, требования к качеству, фальсификация</vt:lpstr>
      <vt:lpstr>Алкогольная продукция</vt:lpstr>
      <vt:lpstr>Презентация PowerPoint</vt:lpstr>
      <vt:lpstr>Презентация PowerPoint</vt:lpstr>
      <vt:lpstr>Высокоградусные алкогольные напитки</vt:lpstr>
      <vt:lpstr>Крепкие алкогольные напитки</vt:lpstr>
      <vt:lpstr>Крепкие алкогольные напитки</vt:lpstr>
      <vt:lpstr>Крепкие алкогольные напитки</vt:lpstr>
      <vt:lpstr>Крепкие алкогольные напитки</vt:lpstr>
      <vt:lpstr>Крепкие алкогольные напитки</vt:lpstr>
      <vt:lpstr>Среднеалкогольные напитки</vt:lpstr>
      <vt:lpstr>Среднеалкогольные напитки</vt:lpstr>
      <vt:lpstr>Слабоалкогольные напитки</vt:lpstr>
      <vt:lpstr>Безалкогольные напитки</vt:lpstr>
      <vt:lpstr>3 Чаи и чайные напитки: сырье, классификация и ассортимент</vt:lpstr>
      <vt:lpstr>4 Кофе и кофейные напитки: сырье, классификация и ассортимент</vt:lpstr>
      <vt:lpstr>5 Пряности и приправы: значение в питании, классификация, ассортимент и показатели качества</vt:lpstr>
      <vt:lpstr>5 Пряности и приправы: значение в питании, классификация, ассортимент и показатели качества</vt:lpstr>
      <vt:lpstr>5 Пряности и приправы: значение в питании, классификация, ассортимент и показатели качества</vt:lpstr>
      <vt:lpstr>5 Пряности и приправы: значение в питании, классификация, ассортимент и показатели качества</vt:lpstr>
    </vt:vector>
  </TitlesOfParts>
  <Company>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house</dc:creator>
  <cp:lastModifiedBy>XTreme.ws</cp:lastModifiedBy>
  <cp:revision>30</cp:revision>
  <dcterms:created xsi:type="dcterms:W3CDTF">2011-08-19T06:02:03Z</dcterms:created>
  <dcterms:modified xsi:type="dcterms:W3CDTF">2017-12-08T05:58:47Z</dcterms:modified>
</cp:coreProperties>
</file>