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DB697-04C6-40DB-85E3-0ECF9228ED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108FF4-B87E-4143-99B0-7883ABB5E6A4}">
      <dgm:prSet phldrT="[Текст]"/>
      <dgm:spPr/>
      <dgm:t>
        <a:bodyPr/>
        <a:lstStyle/>
        <a:p>
          <a:r>
            <a:rPr lang="ru-RU" dirty="0" smtClean="0"/>
            <a:t>Органические вещества</a:t>
          </a:r>
          <a:endParaRPr lang="ru-RU" dirty="0"/>
        </a:p>
      </dgm:t>
    </dgm:pt>
    <dgm:pt modelId="{F1034658-0E36-4D97-A2C7-2987AC81CEFE}" type="parTrans" cxnId="{FE0E4AD8-8CF2-4165-8C76-B0072DA31EAB}">
      <dgm:prSet/>
      <dgm:spPr/>
      <dgm:t>
        <a:bodyPr/>
        <a:lstStyle/>
        <a:p>
          <a:endParaRPr lang="ru-RU"/>
        </a:p>
      </dgm:t>
    </dgm:pt>
    <dgm:pt modelId="{B48A7D86-0B77-4031-8889-985EAD13BBCE}" type="sibTrans" cxnId="{FE0E4AD8-8CF2-4165-8C76-B0072DA31EAB}">
      <dgm:prSet/>
      <dgm:spPr/>
      <dgm:t>
        <a:bodyPr/>
        <a:lstStyle/>
        <a:p>
          <a:endParaRPr lang="ru-RU"/>
        </a:p>
      </dgm:t>
    </dgm:pt>
    <dgm:pt modelId="{FA550E21-339E-4B18-AB52-40EAF6958EA3}">
      <dgm:prSet phldrT="[Текст]"/>
      <dgm:spPr/>
      <dgm:t>
        <a:bodyPr/>
        <a:lstStyle/>
        <a:p>
          <a:r>
            <a:rPr lang="ru-RU" dirty="0" smtClean="0"/>
            <a:t>вода</a:t>
          </a:r>
          <a:endParaRPr lang="ru-RU" dirty="0"/>
        </a:p>
      </dgm:t>
    </dgm:pt>
    <dgm:pt modelId="{50A08B1C-1D2A-4A96-8466-1D02A90512E2}" type="parTrans" cxnId="{13053849-292D-4F03-BA21-A58948F125AC}">
      <dgm:prSet/>
      <dgm:spPr/>
      <dgm:t>
        <a:bodyPr/>
        <a:lstStyle/>
        <a:p>
          <a:endParaRPr lang="ru-RU"/>
        </a:p>
      </dgm:t>
    </dgm:pt>
    <dgm:pt modelId="{E7F7203A-663D-4BFA-8004-91AD8339DADD}" type="sibTrans" cxnId="{13053849-292D-4F03-BA21-A58948F125AC}">
      <dgm:prSet/>
      <dgm:spPr/>
      <dgm:t>
        <a:bodyPr/>
        <a:lstStyle/>
        <a:p>
          <a:endParaRPr lang="ru-RU"/>
        </a:p>
      </dgm:t>
    </dgm:pt>
    <dgm:pt modelId="{A38EFFFF-E96C-468F-9C88-1A01CF8A0136}">
      <dgm:prSet phldrT="[Текст]"/>
      <dgm:spPr/>
      <dgm:t>
        <a:bodyPr/>
        <a:lstStyle/>
        <a:p>
          <a:r>
            <a:rPr lang="ru-RU" dirty="0" smtClean="0"/>
            <a:t>Неорганические вещества</a:t>
          </a:r>
          <a:endParaRPr lang="ru-RU" dirty="0"/>
        </a:p>
      </dgm:t>
    </dgm:pt>
    <dgm:pt modelId="{105B8F36-9669-4826-A1D9-51719BDF1833}" type="parTrans" cxnId="{799D8CF3-DF98-41F4-B343-D51060F9C404}">
      <dgm:prSet/>
      <dgm:spPr/>
      <dgm:t>
        <a:bodyPr/>
        <a:lstStyle/>
        <a:p>
          <a:endParaRPr lang="ru-RU"/>
        </a:p>
      </dgm:t>
    </dgm:pt>
    <dgm:pt modelId="{0B448DCE-9133-4066-8F30-407C65647619}" type="sibTrans" cxnId="{799D8CF3-DF98-41F4-B343-D51060F9C404}">
      <dgm:prSet/>
      <dgm:spPr/>
      <dgm:t>
        <a:bodyPr/>
        <a:lstStyle/>
        <a:p>
          <a:endParaRPr lang="ru-RU"/>
        </a:p>
      </dgm:t>
    </dgm:pt>
    <dgm:pt modelId="{DD9E7335-A714-427C-9A2D-24570A2E69B1}">
      <dgm:prSet phldrT="[Текст]"/>
      <dgm:spPr/>
      <dgm:t>
        <a:bodyPr/>
        <a:lstStyle/>
        <a:p>
          <a:r>
            <a:rPr lang="ru-RU" dirty="0" smtClean="0"/>
            <a:t>углеводы</a:t>
          </a:r>
          <a:endParaRPr lang="ru-RU" dirty="0"/>
        </a:p>
      </dgm:t>
    </dgm:pt>
    <dgm:pt modelId="{A42E2AFC-BCAE-4D61-A3A6-2DC0EC9BDE5C}" type="parTrans" cxnId="{DD71BB40-02F2-4804-BFBB-73A64FE00574}">
      <dgm:prSet/>
      <dgm:spPr/>
      <dgm:t>
        <a:bodyPr/>
        <a:lstStyle/>
        <a:p>
          <a:endParaRPr lang="ru-RU"/>
        </a:p>
      </dgm:t>
    </dgm:pt>
    <dgm:pt modelId="{14BB605E-9E27-4C5B-BF65-781923EF376A}" type="sibTrans" cxnId="{DD71BB40-02F2-4804-BFBB-73A64FE00574}">
      <dgm:prSet/>
      <dgm:spPr/>
      <dgm:t>
        <a:bodyPr/>
        <a:lstStyle/>
        <a:p>
          <a:endParaRPr lang="ru-RU"/>
        </a:p>
      </dgm:t>
    </dgm:pt>
    <dgm:pt modelId="{37CFD2A9-FB61-44A1-964F-A5817C2F16A1}">
      <dgm:prSet phldrT="[Текст]"/>
      <dgm:spPr/>
      <dgm:t>
        <a:bodyPr/>
        <a:lstStyle/>
        <a:p>
          <a:r>
            <a:rPr lang="ru-RU" dirty="0" smtClean="0"/>
            <a:t>минеральные (зольные) соединения</a:t>
          </a:r>
          <a:endParaRPr lang="ru-RU" dirty="0"/>
        </a:p>
      </dgm:t>
    </dgm:pt>
    <dgm:pt modelId="{0F2283C3-EBFE-4D97-813E-CF392B2FCC8C}" type="parTrans" cxnId="{DE875885-894E-4D4D-A232-CB72C14249A4}">
      <dgm:prSet/>
      <dgm:spPr/>
      <dgm:t>
        <a:bodyPr/>
        <a:lstStyle/>
        <a:p>
          <a:endParaRPr lang="ru-RU"/>
        </a:p>
      </dgm:t>
    </dgm:pt>
    <dgm:pt modelId="{3584C813-95C6-4852-8994-067D0DC4A479}" type="sibTrans" cxnId="{DE875885-894E-4D4D-A232-CB72C14249A4}">
      <dgm:prSet/>
      <dgm:spPr/>
      <dgm:t>
        <a:bodyPr/>
        <a:lstStyle/>
        <a:p>
          <a:endParaRPr lang="ru-RU"/>
        </a:p>
      </dgm:t>
    </dgm:pt>
    <dgm:pt modelId="{ED86D59A-F24F-4039-8424-CC9189B93567}">
      <dgm:prSet phldrT="[Текст]"/>
      <dgm:spPr/>
      <dgm:t>
        <a:bodyPr/>
        <a:lstStyle/>
        <a:p>
          <a:r>
            <a:rPr lang="ru-RU" dirty="0" smtClean="0"/>
            <a:t>жиры</a:t>
          </a:r>
          <a:endParaRPr lang="ru-RU" dirty="0"/>
        </a:p>
      </dgm:t>
    </dgm:pt>
    <dgm:pt modelId="{DEDD390B-283F-49A4-9AC6-B7009AED26BE}" type="parTrans" cxnId="{2EBB016E-126F-4827-A128-7C959A67DD46}">
      <dgm:prSet/>
      <dgm:spPr/>
      <dgm:t>
        <a:bodyPr/>
        <a:lstStyle/>
        <a:p>
          <a:endParaRPr lang="ru-RU"/>
        </a:p>
      </dgm:t>
    </dgm:pt>
    <dgm:pt modelId="{32583937-D303-4896-8995-7535A996A7A3}" type="sibTrans" cxnId="{2EBB016E-126F-4827-A128-7C959A67DD46}">
      <dgm:prSet/>
      <dgm:spPr/>
      <dgm:t>
        <a:bodyPr/>
        <a:lstStyle/>
        <a:p>
          <a:endParaRPr lang="ru-RU"/>
        </a:p>
      </dgm:t>
    </dgm:pt>
    <dgm:pt modelId="{DCFAEEC6-31DE-4999-9327-BAB98CFA058F}">
      <dgm:prSet phldrT="[Текст]"/>
      <dgm:spPr/>
      <dgm:t>
        <a:bodyPr/>
        <a:lstStyle/>
        <a:p>
          <a:r>
            <a:rPr lang="ru-RU" dirty="0" smtClean="0"/>
            <a:t>белки</a:t>
          </a:r>
          <a:endParaRPr lang="ru-RU" dirty="0"/>
        </a:p>
      </dgm:t>
    </dgm:pt>
    <dgm:pt modelId="{809E525C-D05E-401C-AE83-CBE4E7B22066}" type="parTrans" cxnId="{E406E491-A271-47AE-8FDD-F5C6AF236699}">
      <dgm:prSet/>
      <dgm:spPr/>
      <dgm:t>
        <a:bodyPr/>
        <a:lstStyle/>
        <a:p>
          <a:endParaRPr lang="ru-RU"/>
        </a:p>
      </dgm:t>
    </dgm:pt>
    <dgm:pt modelId="{19544BD0-1862-4932-9252-BDCB005334C9}" type="sibTrans" cxnId="{E406E491-A271-47AE-8FDD-F5C6AF236699}">
      <dgm:prSet/>
      <dgm:spPr/>
      <dgm:t>
        <a:bodyPr/>
        <a:lstStyle/>
        <a:p>
          <a:endParaRPr lang="ru-RU"/>
        </a:p>
      </dgm:t>
    </dgm:pt>
    <dgm:pt modelId="{98257085-66B5-4C07-81BB-F889AF997E76}">
      <dgm:prSet phldrT="[Текст]"/>
      <dgm:spPr/>
      <dgm:t>
        <a:bodyPr/>
        <a:lstStyle/>
        <a:p>
          <a:r>
            <a:rPr lang="ru-RU" dirty="0" smtClean="0"/>
            <a:t>ферменты</a:t>
          </a:r>
          <a:endParaRPr lang="ru-RU" dirty="0"/>
        </a:p>
      </dgm:t>
    </dgm:pt>
    <dgm:pt modelId="{13A1926F-5ED0-4155-BDFD-A960A7DE7E15}" type="parTrans" cxnId="{C983C219-BD37-47B9-A5E1-509C2B0516C4}">
      <dgm:prSet/>
      <dgm:spPr/>
      <dgm:t>
        <a:bodyPr/>
        <a:lstStyle/>
        <a:p>
          <a:endParaRPr lang="ru-RU"/>
        </a:p>
      </dgm:t>
    </dgm:pt>
    <dgm:pt modelId="{FBF74DC2-89D2-4518-B70C-50772EF98719}" type="sibTrans" cxnId="{C983C219-BD37-47B9-A5E1-509C2B0516C4}">
      <dgm:prSet/>
      <dgm:spPr/>
      <dgm:t>
        <a:bodyPr/>
        <a:lstStyle/>
        <a:p>
          <a:endParaRPr lang="ru-RU"/>
        </a:p>
      </dgm:t>
    </dgm:pt>
    <dgm:pt modelId="{67CFDE23-ADFB-4EC4-A031-7CFE86D18981}">
      <dgm:prSet phldrT="[Текст]"/>
      <dgm:spPr/>
      <dgm:t>
        <a:bodyPr/>
        <a:lstStyle/>
        <a:p>
          <a:r>
            <a:rPr lang="ru-RU" dirty="0" smtClean="0"/>
            <a:t>витамины</a:t>
          </a:r>
          <a:endParaRPr lang="ru-RU" dirty="0"/>
        </a:p>
      </dgm:t>
    </dgm:pt>
    <dgm:pt modelId="{234AD963-A5B3-40F9-A716-A29B54CB7A68}" type="parTrans" cxnId="{EFC68E69-41BC-4BA1-A2E0-8F3D40E9EA8A}">
      <dgm:prSet/>
      <dgm:spPr/>
      <dgm:t>
        <a:bodyPr/>
        <a:lstStyle/>
        <a:p>
          <a:endParaRPr lang="ru-RU"/>
        </a:p>
      </dgm:t>
    </dgm:pt>
    <dgm:pt modelId="{DB108782-2D4D-49A9-9BA6-27B855BC695A}" type="sibTrans" cxnId="{EFC68E69-41BC-4BA1-A2E0-8F3D40E9EA8A}">
      <dgm:prSet/>
      <dgm:spPr/>
      <dgm:t>
        <a:bodyPr/>
        <a:lstStyle/>
        <a:p>
          <a:endParaRPr lang="ru-RU"/>
        </a:p>
      </dgm:t>
    </dgm:pt>
    <dgm:pt modelId="{C66DD11B-0C4A-4AA8-B24D-4008B98EE3B2}">
      <dgm:prSet phldrT="[Текст]"/>
      <dgm:spPr/>
      <dgm:t>
        <a:bodyPr/>
        <a:lstStyle/>
        <a:p>
          <a:r>
            <a:rPr lang="ru-RU" dirty="0" smtClean="0"/>
            <a:t>органические кислоты</a:t>
          </a:r>
          <a:endParaRPr lang="ru-RU" dirty="0"/>
        </a:p>
      </dgm:t>
    </dgm:pt>
    <dgm:pt modelId="{D94CE7F2-C6FA-4929-AD7B-23B7CA151336}" type="parTrans" cxnId="{5F7B2F80-6D95-4BF7-BB27-E14355C6FC32}">
      <dgm:prSet/>
      <dgm:spPr/>
      <dgm:t>
        <a:bodyPr/>
        <a:lstStyle/>
        <a:p>
          <a:endParaRPr lang="ru-RU"/>
        </a:p>
      </dgm:t>
    </dgm:pt>
    <dgm:pt modelId="{DF838DF0-09FE-458C-92C3-4546B183E845}" type="sibTrans" cxnId="{5F7B2F80-6D95-4BF7-BB27-E14355C6FC32}">
      <dgm:prSet/>
      <dgm:spPr/>
      <dgm:t>
        <a:bodyPr/>
        <a:lstStyle/>
        <a:p>
          <a:endParaRPr lang="ru-RU"/>
        </a:p>
      </dgm:t>
    </dgm:pt>
    <dgm:pt modelId="{4433F31F-B5CB-4558-827B-5C878DF5254A}">
      <dgm:prSet phldrT="[Текст]"/>
      <dgm:spPr/>
      <dgm:t>
        <a:bodyPr/>
        <a:lstStyle/>
        <a:p>
          <a:r>
            <a:rPr lang="ru-RU" dirty="0" smtClean="0"/>
            <a:t>красители и ароматизаторы</a:t>
          </a:r>
          <a:endParaRPr lang="ru-RU" dirty="0"/>
        </a:p>
      </dgm:t>
    </dgm:pt>
    <dgm:pt modelId="{34C1CA89-2CBD-4D88-99DE-65287B47FF63}" type="parTrans" cxnId="{759F75E1-E239-4947-A9CD-02CC0A35A6AF}">
      <dgm:prSet/>
      <dgm:spPr/>
      <dgm:t>
        <a:bodyPr/>
        <a:lstStyle/>
        <a:p>
          <a:endParaRPr lang="ru-RU"/>
        </a:p>
      </dgm:t>
    </dgm:pt>
    <dgm:pt modelId="{6F035B6A-226A-44A3-9020-2C291DF48D2B}" type="sibTrans" cxnId="{759F75E1-E239-4947-A9CD-02CC0A35A6AF}">
      <dgm:prSet/>
      <dgm:spPr/>
      <dgm:t>
        <a:bodyPr/>
        <a:lstStyle/>
        <a:p>
          <a:endParaRPr lang="ru-RU"/>
        </a:p>
      </dgm:t>
    </dgm:pt>
    <dgm:pt modelId="{7C3BD8B3-DDCB-4B49-B4FE-5A63D342C4AC}" type="pres">
      <dgm:prSet presAssocID="{273DB697-04C6-40DB-85E3-0ECF9228ED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ABDE5E-0490-48E3-B15C-22E31E222DF1}" type="pres">
      <dgm:prSet presAssocID="{CC108FF4-B87E-4143-99B0-7883ABB5E6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E74E-0D8A-4C9C-9427-E203425B3EE0}" type="pres">
      <dgm:prSet presAssocID="{CC108FF4-B87E-4143-99B0-7883ABB5E6A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F500A2-7983-4477-A08F-D72067C794D7}" type="pres">
      <dgm:prSet presAssocID="{A38EFFFF-E96C-468F-9C88-1A01CF8A013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CDE98-2922-418F-A849-F3617EDD25E5}" type="pres">
      <dgm:prSet presAssocID="{A38EFFFF-E96C-468F-9C88-1A01CF8A013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F741C2-2724-4B46-A05A-783936B6913A}" type="presOf" srcId="{FA550E21-339E-4B18-AB52-40EAF6958EA3}" destId="{9244E74E-0D8A-4C9C-9427-E203425B3EE0}" srcOrd="0" destOrd="0" presId="urn:microsoft.com/office/officeart/2005/8/layout/vList2"/>
    <dgm:cxn modelId="{13053849-292D-4F03-BA21-A58948F125AC}" srcId="{CC108FF4-B87E-4143-99B0-7883ABB5E6A4}" destId="{FA550E21-339E-4B18-AB52-40EAF6958EA3}" srcOrd="0" destOrd="0" parTransId="{50A08B1C-1D2A-4A96-8466-1D02A90512E2}" sibTransId="{E7F7203A-663D-4BFA-8004-91AD8339DADD}"/>
    <dgm:cxn modelId="{3F6EFA61-DF3E-44BA-BFD2-4D97DA9E3157}" type="presOf" srcId="{DCFAEEC6-31DE-4999-9327-BAB98CFA058F}" destId="{8CBCDE98-2922-418F-A849-F3617EDD25E5}" srcOrd="0" destOrd="2" presId="urn:microsoft.com/office/officeart/2005/8/layout/vList2"/>
    <dgm:cxn modelId="{DD71BB40-02F2-4804-BFBB-73A64FE00574}" srcId="{A38EFFFF-E96C-468F-9C88-1A01CF8A0136}" destId="{DD9E7335-A714-427C-9A2D-24570A2E69B1}" srcOrd="0" destOrd="0" parTransId="{A42E2AFC-BCAE-4D61-A3A6-2DC0EC9BDE5C}" sibTransId="{14BB605E-9E27-4C5B-BF65-781923EF376A}"/>
    <dgm:cxn modelId="{799D8CF3-DF98-41F4-B343-D51060F9C404}" srcId="{273DB697-04C6-40DB-85E3-0ECF9228ED28}" destId="{A38EFFFF-E96C-468F-9C88-1A01CF8A0136}" srcOrd="1" destOrd="0" parTransId="{105B8F36-9669-4826-A1D9-51719BDF1833}" sibTransId="{0B448DCE-9133-4066-8F30-407C65647619}"/>
    <dgm:cxn modelId="{DE875885-894E-4D4D-A232-CB72C14249A4}" srcId="{CC108FF4-B87E-4143-99B0-7883ABB5E6A4}" destId="{37CFD2A9-FB61-44A1-964F-A5817C2F16A1}" srcOrd="1" destOrd="0" parTransId="{0F2283C3-EBFE-4D97-813E-CF392B2FCC8C}" sibTransId="{3584C813-95C6-4852-8994-067D0DC4A479}"/>
    <dgm:cxn modelId="{3F3C0B7F-DF3A-42EA-83A5-DEFE5B2E3C2F}" type="presOf" srcId="{273DB697-04C6-40DB-85E3-0ECF9228ED28}" destId="{7C3BD8B3-DDCB-4B49-B4FE-5A63D342C4AC}" srcOrd="0" destOrd="0" presId="urn:microsoft.com/office/officeart/2005/8/layout/vList2"/>
    <dgm:cxn modelId="{2EBB016E-126F-4827-A128-7C959A67DD46}" srcId="{A38EFFFF-E96C-468F-9C88-1A01CF8A0136}" destId="{ED86D59A-F24F-4039-8424-CC9189B93567}" srcOrd="1" destOrd="0" parTransId="{DEDD390B-283F-49A4-9AC6-B7009AED26BE}" sibTransId="{32583937-D303-4896-8995-7535A996A7A3}"/>
    <dgm:cxn modelId="{C983C219-BD37-47B9-A5E1-509C2B0516C4}" srcId="{A38EFFFF-E96C-468F-9C88-1A01CF8A0136}" destId="{98257085-66B5-4C07-81BB-F889AF997E76}" srcOrd="3" destOrd="0" parTransId="{13A1926F-5ED0-4155-BDFD-A960A7DE7E15}" sibTransId="{FBF74DC2-89D2-4518-B70C-50772EF98719}"/>
    <dgm:cxn modelId="{14E3BBCE-73CD-4970-BE45-1DDA13DD7237}" type="presOf" srcId="{ED86D59A-F24F-4039-8424-CC9189B93567}" destId="{8CBCDE98-2922-418F-A849-F3617EDD25E5}" srcOrd="0" destOrd="1" presId="urn:microsoft.com/office/officeart/2005/8/layout/vList2"/>
    <dgm:cxn modelId="{E70AD43C-A41C-4031-93E5-2ABF32B48D7A}" type="presOf" srcId="{A38EFFFF-E96C-468F-9C88-1A01CF8A0136}" destId="{37F500A2-7983-4477-A08F-D72067C794D7}" srcOrd="0" destOrd="0" presId="urn:microsoft.com/office/officeart/2005/8/layout/vList2"/>
    <dgm:cxn modelId="{5F7B2F80-6D95-4BF7-BB27-E14355C6FC32}" srcId="{A38EFFFF-E96C-468F-9C88-1A01CF8A0136}" destId="{C66DD11B-0C4A-4AA8-B24D-4008B98EE3B2}" srcOrd="5" destOrd="0" parTransId="{D94CE7F2-C6FA-4929-AD7B-23B7CA151336}" sibTransId="{DF838DF0-09FE-458C-92C3-4546B183E845}"/>
    <dgm:cxn modelId="{C7EA4D14-8211-401C-A1E6-3AFB534AE344}" type="presOf" srcId="{CC108FF4-B87E-4143-99B0-7883ABB5E6A4}" destId="{BDABDE5E-0490-48E3-B15C-22E31E222DF1}" srcOrd="0" destOrd="0" presId="urn:microsoft.com/office/officeart/2005/8/layout/vList2"/>
    <dgm:cxn modelId="{FE0E4AD8-8CF2-4165-8C76-B0072DA31EAB}" srcId="{273DB697-04C6-40DB-85E3-0ECF9228ED28}" destId="{CC108FF4-B87E-4143-99B0-7883ABB5E6A4}" srcOrd="0" destOrd="0" parTransId="{F1034658-0E36-4D97-A2C7-2987AC81CEFE}" sibTransId="{B48A7D86-0B77-4031-8889-985EAD13BBCE}"/>
    <dgm:cxn modelId="{5C553187-A09D-492F-BDC2-740772076B96}" type="presOf" srcId="{37CFD2A9-FB61-44A1-964F-A5817C2F16A1}" destId="{9244E74E-0D8A-4C9C-9427-E203425B3EE0}" srcOrd="0" destOrd="1" presId="urn:microsoft.com/office/officeart/2005/8/layout/vList2"/>
    <dgm:cxn modelId="{B2A2F709-B29F-4E45-96C6-3A334DBBBF49}" type="presOf" srcId="{4433F31F-B5CB-4558-827B-5C878DF5254A}" destId="{8CBCDE98-2922-418F-A849-F3617EDD25E5}" srcOrd="0" destOrd="6" presId="urn:microsoft.com/office/officeart/2005/8/layout/vList2"/>
    <dgm:cxn modelId="{E9BD47FA-D5F4-4775-A024-4C9CFBEAE972}" type="presOf" srcId="{C66DD11B-0C4A-4AA8-B24D-4008B98EE3B2}" destId="{8CBCDE98-2922-418F-A849-F3617EDD25E5}" srcOrd="0" destOrd="5" presId="urn:microsoft.com/office/officeart/2005/8/layout/vList2"/>
    <dgm:cxn modelId="{A18A97D2-C17E-4A97-862D-D314DF3E0825}" type="presOf" srcId="{98257085-66B5-4C07-81BB-F889AF997E76}" destId="{8CBCDE98-2922-418F-A849-F3617EDD25E5}" srcOrd="0" destOrd="3" presId="urn:microsoft.com/office/officeart/2005/8/layout/vList2"/>
    <dgm:cxn modelId="{EFC68E69-41BC-4BA1-A2E0-8F3D40E9EA8A}" srcId="{A38EFFFF-E96C-468F-9C88-1A01CF8A0136}" destId="{67CFDE23-ADFB-4EC4-A031-7CFE86D18981}" srcOrd="4" destOrd="0" parTransId="{234AD963-A5B3-40F9-A716-A29B54CB7A68}" sibTransId="{DB108782-2D4D-49A9-9BA6-27B855BC695A}"/>
    <dgm:cxn modelId="{4E1E021A-AE4D-48B3-AAED-849A6B3FB052}" type="presOf" srcId="{DD9E7335-A714-427C-9A2D-24570A2E69B1}" destId="{8CBCDE98-2922-418F-A849-F3617EDD25E5}" srcOrd="0" destOrd="0" presId="urn:microsoft.com/office/officeart/2005/8/layout/vList2"/>
    <dgm:cxn modelId="{759F75E1-E239-4947-A9CD-02CC0A35A6AF}" srcId="{A38EFFFF-E96C-468F-9C88-1A01CF8A0136}" destId="{4433F31F-B5CB-4558-827B-5C878DF5254A}" srcOrd="6" destOrd="0" parTransId="{34C1CA89-2CBD-4D88-99DE-65287B47FF63}" sibTransId="{6F035B6A-226A-44A3-9020-2C291DF48D2B}"/>
    <dgm:cxn modelId="{E406E491-A271-47AE-8FDD-F5C6AF236699}" srcId="{A38EFFFF-E96C-468F-9C88-1A01CF8A0136}" destId="{DCFAEEC6-31DE-4999-9327-BAB98CFA058F}" srcOrd="2" destOrd="0" parTransId="{809E525C-D05E-401C-AE83-CBE4E7B22066}" sibTransId="{19544BD0-1862-4932-9252-BDCB005334C9}"/>
    <dgm:cxn modelId="{1A39D899-D47D-4822-ADFC-86CDBFD02473}" type="presOf" srcId="{67CFDE23-ADFB-4EC4-A031-7CFE86D18981}" destId="{8CBCDE98-2922-418F-A849-F3617EDD25E5}" srcOrd="0" destOrd="4" presId="urn:microsoft.com/office/officeart/2005/8/layout/vList2"/>
    <dgm:cxn modelId="{F6F62800-D722-42DE-AA10-716F6E539D91}" type="presParOf" srcId="{7C3BD8B3-DDCB-4B49-B4FE-5A63D342C4AC}" destId="{BDABDE5E-0490-48E3-B15C-22E31E222DF1}" srcOrd="0" destOrd="0" presId="urn:microsoft.com/office/officeart/2005/8/layout/vList2"/>
    <dgm:cxn modelId="{42746683-AD83-4CBA-B1E0-9BE6CDFC3DE5}" type="presParOf" srcId="{7C3BD8B3-DDCB-4B49-B4FE-5A63D342C4AC}" destId="{9244E74E-0D8A-4C9C-9427-E203425B3EE0}" srcOrd="1" destOrd="0" presId="urn:microsoft.com/office/officeart/2005/8/layout/vList2"/>
    <dgm:cxn modelId="{DFAA08FF-3C83-41BC-A1E1-9C1C4F0BC7A0}" type="presParOf" srcId="{7C3BD8B3-DDCB-4B49-B4FE-5A63D342C4AC}" destId="{37F500A2-7983-4477-A08F-D72067C794D7}" srcOrd="2" destOrd="0" presId="urn:microsoft.com/office/officeart/2005/8/layout/vList2"/>
    <dgm:cxn modelId="{B31FD8FB-1948-48E2-9E15-DD198384731D}" type="presParOf" srcId="{7C3BD8B3-DDCB-4B49-B4FE-5A63D342C4AC}" destId="{8CBCDE98-2922-418F-A849-F3617EDD25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BDE5E-0490-48E3-B15C-22E31E222DF1}">
      <dsp:nvSpPr>
        <dsp:cNvPr id="0" name=""/>
        <dsp:cNvSpPr/>
      </dsp:nvSpPr>
      <dsp:spPr>
        <a:xfrm>
          <a:off x="0" y="16765"/>
          <a:ext cx="428628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Органические вещества</a:t>
          </a:r>
          <a:endParaRPr lang="ru-RU" sz="1900" kern="1200" dirty="0"/>
        </a:p>
      </dsp:txBody>
      <dsp:txXfrm>
        <a:off x="26858" y="43623"/>
        <a:ext cx="4232564" cy="496476"/>
      </dsp:txXfrm>
    </dsp:sp>
    <dsp:sp modelId="{9244E74E-0D8A-4C9C-9427-E203425B3EE0}">
      <dsp:nvSpPr>
        <dsp:cNvPr id="0" name=""/>
        <dsp:cNvSpPr/>
      </dsp:nvSpPr>
      <dsp:spPr>
        <a:xfrm>
          <a:off x="0" y="566957"/>
          <a:ext cx="4286280" cy="648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вода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минеральные (зольные) соединения</a:t>
          </a:r>
          <a:endParaRPr lang="ru-RU" sz="1500" kern="1200" dirty="0"/>
        </a:p>
      </dsp:txBody>
      <dsp:txXfrm>
        <a:off x="0" y="566957"/>
        <a:ext cx="4286280" cy="648944"/>
      </dsp:txXfrm>
    </dsp:sp>
    <dsp:sp modelId="{37F500A2-7983-4477-A08F-D72067C794D7}">
      <dsp:nvSpPr>
        <dsp:cNvPr id="0" name=""/>
        <dsp:cNvSpPr/>
      </dsp:nvSpPr>
      <dsp:spPr>
        <a:xfrm>
          <a:off x="0" y="1215902"/>
          <a:ext cx="428628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Неорганические вещества</a:t>
          </a:r>
          <a:endParaRPr lang="ru-RU" sz="1900" kern="1200" dirty="0"/>
        </a:p>
      </dsp:txBody>
      <dsp:txXfrm>
        <a:off x="26858" y="1242760"/>
        <a:ext cx="4232564" cy="496476"/>
      </dsp:txXfrm>
    </dsp:sp>
    <dsp:sp modelId="{8CBCDE98-2922-418F-A849-F3617EDD25E5}">
      <dsp:nvSpPr>
        <dsp:cNvPr id="0" name=""/>
        <dsp:cNvSpPr/>
      </dsp:nvSpPr>
      <dsp:spPr>
        <a:xfrm>
          <a:off x="0" y="1766095"/>
          <a:ext cx="4286280" cy="22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089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углеводы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жиры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белки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ферменты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витамины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органические кислоты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 smtClean="0"/>
            <a:t>красители и ароматизаторы</a:t>
          </a:r>
          <a:endParaRPr lang="ru-RU" sz="1500" kern="1200" dirty="0"/>
        </a:p>
      </dsp:txBody>
      <dsp:txXfrm>
        <a:off x="0" y="1766095"/>
        <a:ext cx="4286280" cy="2281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D80E0A-400F-4EF3-9697-902ACC9E7F10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0CE49D-C93A-43FF-86BA-BF88BB4D6F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714357"/>
            <a:ext cx="8624919" cy="11177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Тема: </a:t>
            </a:r>
            <a:r>
              <a:rPr lang="ru-RU" sz="2800" dirty="0">
                <a:latin typeface="Arial Black" pitchFamily="34" charset="0"/>
              </a:rPr>
              <a:t>Химический состав и физические свойства продовольственных товаров</a:t>
            </a:r>
            <a:br>
              <a:rPr lang="ru-RU" sz="2800" dirty="0">
                <a:latin typeface="Arial Black" pitchFamily="34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7" y="2143116"/>
            <a:ext cx="8501123" cy="278608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Химический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состав продовольственных товаров 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Физические свойства продовольственных товаров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Жиры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9" y="1000108"/>
            <a:ext cx="4000528" cy="36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Жиры классифицируются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57158" y="1714488"/>
            <a:ext cx="3714775" cy="1188000"/>
          </a:xfrm>
          <a:prstGeom prst="wedgeRectCallout">
            <a:avLst>
              <a:gd name="adj1" fmla="val 46479"/>
              <a:gd name="adj2" fmla="val -7428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По происхождению </a:t>
            </a:r>
          </a:p>
          <a:p>
            <a:pPr marL="180000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растительные</a:t>
            </a:r>
          </a:p>
          <a:p>
            <a:pPr marL="18000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 животные</a:t>
            </a:r>
          </a:p>
          <a:p>
            <a:pPr marL="18000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 комбинированные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929190" y="1714488"/>
            <a:ext cx="3786214" cy="1044000"/>
          </a:xfrm>
          <a:prstGeom prst="wedgeRectCallout">
            <a:avLst>
              <a:gd name="adj1" fmla="val -44990"/>
              <a:gd name="adj2" fmla="val -7543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По консистенции 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жидкие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твердые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3071810"/>
            <a:ext cx="4000528" cy="32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Свойства жиров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7158" y="3429000"/>
            <a:ext cx="850112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  легче воды, растворимы </a:t>
            </a:r>
            <a:r>
              <a:rPr lang="ru-RU" dirty="0">
                <a:latin typeface="Bookman Old Style" pitchFamily="18" charset="0"/>
              </a:rPr>
              <a:t>в органических растворителях (бензине, ацетоне, эфире); </a:t>
            </a:r>
            <a:endParaRPr lang="ru-RU" dirty="0" smtClean="0">
              <a:latin typeface="Bookman Old Style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  с </a:t>
            </a:r>
            <a:r>
              <a:rPr lang="ru-RU" dirty="0">
                <a:latin typeface="Bookman Old Style" pitchFamily="18" charset="0"/>
              </a:rPr>
              <a:t>водой </a:t>
            </a:r>
            <a:r>
              <a:rPr lang="ru-RU" dirty="0" smtClean="0">
                <a:latin typeface="Bookman Old Style" pitchFamily="18" charset="0"/>
              </a:rPr>
              <a:t>в </a:t>
            </a:r>
            <a:r>
              <a:rPr lang="ru-RU" dirty="0">
                <a:latin typeface="Bookman Old Style" pitchFamily="18" charset="0"/>
              </a:rPr>
              <a:t>присутствии слабых щелочей, </a:t>
            </a:r>
            <a:r>
              <a:rPr lang="ru-RU" dirty="0" smtClean="0">
                <a:latin typeface="Bookman Old Style" pitchFamily="18" charset="0"/>
              </a:rPr>
              <a:t>белков </a:t>
            </a:r>
            <a:r>
              <a:rPr lang="ru-RU" dirty="0">
                <a:latin typeface="Bookman Old Style" pitchFamily="18" charset="0"/>
              </a:rPr>
              <a:t>могут образовывать </a:t>
            </a:r>
            <a:r>
              <a:rPr lang="ru-RU" dirty="0" smtClean="0">
                <a:latin typeface="Bookman Old Style" pitchFamily="18" charset="0"/>
              </a:rPr>
              <a:t>эмульсии; </a:t>
            </a:r>
          </a:p>
          <a:p>
            <a:pPr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  </a:t>
            </a:r>
            <a:r>
              <a:rPr lang="ru-RU" dirty="0" err="1" smtClean="0">
                <a:latin typeface="Bookman Old Style" pitchFamily="18" charset="0"/>
              </a:rPr>
              <a:t>нелетучи</a:t>
            </a:r>
            <a:r>
              <a:rPr lang="ru-RU" dirty="0" smtClean="0">
                <a:latin typeface="Bookman Old Style" pitchFamily="18" charset="0"/>
              </a:rPr>
              <a:t>, но при сильном нагревании (240-250°С) разлагаются с образованием веществ, имеющих неприятный запах и раздражающих слизистую оболочку глаз. </a:t>
            </a:r>
          </a:p>
          <a:p>
            <a:pPr>
              <a:buFontTx/>
              <a:buChar char="-"/>
            </a:pPr>
            <a:r>
              <a:rPr lang="ru-RU" dirty="0" smtClean="0">
                <a:latin typeface="Bookman Old Style" pitchFamily="18" charset="0"/>
              </a:rPr>
              <a:t>  при </a:t>
            </a:r>
            <a:r>
              <a:rPr lang="ru-RU" dirty="0">
                <a:latin typeface="Bookman Old Style" pitchFamily="18" charset="0"/>
              </a:rPr>
              <a:t>хранении на воздухе </a:t>
            </a:r>
            <a:r>
              <a:rPr lang="ru-RU" dirty="0" smtClean="0">
                <a:latin typeface="Bookman Old Style" pitchFamily="18" charset="0"/>
              </a:rPr>
              <a:t>окисляются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жиры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79038"/>
            <a:ext cx="8286808" cy="6193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Потребности организма взрослого человека, ведущего активный образ жизни, в жирах – около 1,5 гр. на 1 кг массы тела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6" y="1403142"/>
          <a:ext cx="8358242" cy="4740502"/>
        </p:xfrm>
        <a:graphic>
          <a:graphicData uri="http://schemas.openxmlformats.org/drawingml/2006/table">
            <a:tbl>
              <a:tblPr/>
              <a:tblGrid>
                <a:gridCol w="2054411"/>
                <a:gridCol w="2054411"/>
                <a:gridCol w="2054411"/>
                <a:gridCol w="2054411"/>
                <a:gridCol w="140598"/>
              </a:tblGrid>
              <a:tr h="27634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Arial"/>
                        </a:rPr>
                        <a:t>Продукт</a:t>
                      </a:r>
                      <a:endParaRPr lang="ru-RU" sz="1200" dirty="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/>
                        </a:rPr>
                        <a:t>Содержание в 100 г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/>
                        </a:rPr>
                        <a:t>Продукт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Arial"/>
                        </a:rPr>
                        <a:t>Содержание в 100 г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rowSpan="4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Масло растительное (подсолнечное, кукурузное, хлопковое, соевое и др.)</a:t>
                      </a:r>
                      <a:endParaRPr lang="ru-RU" sz="1200" dirty="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99,9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Масло: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- топленое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98,0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3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- сливочное вологодское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82,5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- любительское</a:t>
                      </a:r>
                      <a:endParaRPr lang="ru-RU" sz="12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78,0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Сыр российский</a:t>
                      </a:r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29,0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Arial"/>
                        </a:rPr>
                        <a:t>Крестьянское</a:t>
                      </a:r>
                      <a:endParaRPr lang="ru-RU" sz="12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72,5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Сметана:</a:t>
                      </a:r>
                      <a:endParaRPr lang="ru-RU" sz="12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Arial"/>
                        </a:rPr>
                        <a:t>Бутербродное</a:t>
                      </a:r>
                      <a:endParaRPr lang="ru-RU" sz="12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61,5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- 40%-ной жирности</a:t>
                      </a:r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40,0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Сосиски молочные</a:t>
                      </a:r>
                      <a:endParaRPr lang="ru-RU" sz="12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23,9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- 36%-ной жирности</a:t>
                      </a:r>
                      <a:endParaRPr lang="ru-RU" sz="1200" dirty="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36,0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Сардельки говяжьи</a:t>
                      </a:r>
                      <a:endParaRPr lang="ru-RU" sz="12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18,2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3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Сметана, сливки 20%-ной жирности</a:t>
                      </a:r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20,0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Язык говяжий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12,1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Сметана, сливки 10%-ной жирности</a:t>
                      </a:r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10,0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Колбаса докторская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22,2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Баранина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16,3-9,6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5731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Сливки 35 % -ной жирности</a:t>
                      </a:r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35,0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Свинина мясная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33,3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/>
                        </a:rPr>
                        <a:t>Творог</a:t>
                      </a:r>
                      <a:r>
                        <a:rPr lang="ru-RU" sz="1200" dirty="0">
                          <a:latin typeface="Arial"/>
                        </a:rPr>
                        <a:t>:</a:t>
                      </a:r>
                      <a:endParaRPr lang="ru-RU" sz="1200" dirty="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Говядина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16,0-9,8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- жирный</a:t>
                      </a:r>
                      <a:endParaRPr lang="ru-RU" sz="1200" dirty="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18,0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Молоко 6% жирности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6,0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20">
                <a:tc vMerge="1"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70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/>
                        </a:rPr>
                        <a:t>-полужирный</a:t>
                      </a:r>
                      <a:endParaRPr lang="ru-RU" sz="1200" dirty="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9,0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>
                          <a:latin typeface="Arial"/>
                        </a:rPr>
                        <a:t>Сырки творожные детские</a:t>
                      </a:r>
                      <a:endParaRPr lang="ru-RU" sz="120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Arial"/>
                        </a:rPr>
                        <a:t>23,0</a:t>
                      </a:r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">
                          <a:latin typeface="Arial"/>
                        </a:rPr>
                        <a:t> </a:t>
                      </a:r>
                      <a:endParaRPr lang="ru-RU" sz="1400"/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51973" marR="51973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51973" marR="519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/>
                        <a:t>  </a:t>
                      </a:r>
                      <a:r>
                        <a:rPr lang="ru-RU" sz="800" dirty="0">
                          <a:latin typeface="Arial"/>
                        </a:rPr>
                        <a:t> </a:t>
                      </a:r>
                      <a:r>
                        <a:rPr lang="ru-RU" sz="800" dirty="0"/>
                        <a:t>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Белки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9" y="1000108"/>
            <a:ext cx="400052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Белки классифицируют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57159" y="1785926"/>
            <a:ext cx="3786214" cy="1836000"/>
          </a:xfrm>
          <a:prstGeom prst="wedgeRectCallout">
            <a:avLst>
              <a:gd name="adj1" fmla="val 57603"/>
              <a:gd name="adj2" fmla="val -6534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По наличию  незаменимых аминокислот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полноценные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белки мяса, рыбы, яиц, молока</a:t>
            </a:r>
            <a:endParaRPr lang="ru-RU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неполноценные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белки 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просо,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кукурузы и др.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357686" y="1785926"/>
            <a:ext cx="4453322" cy="2160000"/>
          </a:xfrm>
          <a:prstGeom prst="wedgeRectCallout">
            <a:avLst>
              <a:gd name="adj1" fmla="val -41912"/>
              <a:gd name="adj2" fmla="val -6348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По составу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простые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протеины: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альбумины, глобулины, </a:t>
            </a:r>
            <a:r>
              <a:rPr lang="ru-RU" dirty="0" err="1">
                <a:solidFill>
                  <a:schemeClr val="tx1"/>
                </a:solidFill>
                <a:latin typeface="Bookman Old Style" pitchFamily="18" charset="0"/>
              </a:rPr>
              <a:t>глютелины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Bookman Old Style" pitchFamily="18" charset="0"/>
              </a:rPr>
              <a:t>проламины</a:t>
            </a: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сложные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протеиды: </a:t>
            </a:r>
            <a:r>
              <a:rPr lang="ru-RU" dirty="0" err="1">
                <a:solidFill>
                  <a:schemeClr val="tx1"/>
                </a:solidFill>
                <a:latin typeface="Bookman Old Style" pitchFamily="18" charset="0"/>
              </a:rPr>
              <a:t>фосфоропротеиды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Bookman Old Style" pitchFamily="18" charset="0"/>
              </a:rPr>
              <a:t>хромопротеиды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Bookman Old Style" pitchFamily="18" charset="0"/>
              </a:rPr>
              <a:t>глюкопротеиды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4286256"/>
            <a:ext cx="8429684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Белки имеют ряд общих свойств: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при нагревании выше 50—60°С денатурируются;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набухают в воде и увеличиваются в объеме;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- под действием ферментов, кислот, щелочей —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гидролизуются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animBg="1"/>
      <p:bldP spid="11" grpId="0" animBg="1"/>
      <p:bldP spid="256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лки жиры и углевод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14356"/>
            <a:ext cx="8215370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Ферменты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928670"/>
            <a:ext cx="400052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Ферменты это -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472" y="3071810"/>
            <a:ext cx="8143932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Black" pitchFamily="34" charset="0"/>
              </a:rPr>
              <a:t>Характерными особенностями ферментов являются</a:t>
            </a:r>
            <a:endParaRPr lang="ru-RU" sz="2000" dirty="0" smtClean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3683691"/>
            <a:ext cx="850112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i="1" dirty="0">
                <a:latin typeface="Bookman Old Style" pitchFamily="18" charset="0"/>
              </a:rPr>
              <a:t>специфичность </a:t>
            </a:r>
            <a:r>
              <a:rPr lang="ru-RU" dirty="0">
                <a:latin typeface="Bookman Old Style" pitchFamily="18" charset="0"/>
              </a:rPr>
              <a:t>(каждый фермент действует лишь на определенное вещество, например, фермент сахараза расщепляет только сахарозу; </a:t>
            </a:r>
            <a:r>
              <a:rPr lang="ru-RU" dirty="0" smtClean="0">
                <a:latin typeface="Bookman Old Style" pitchFamily="18" charset="0"/>
              </a:rPr>
              <a:t>лактоза </a:t>
            </a:r>
            <a:r>
              <a:rPr lang="ru-RU" dirty="0">
                <a:latin typeface="Bookman Old Style" pitchFamily="18" charset="0"/>
              </a:rPr>
              <a:t>— лактозу); </a:t>
            </a:r>
            <a:endParaRPr lang="ru-RU" dirty="0" smtClean="0">
              <a:latin typeface="Bookman Old Style" pitchFamily="18" charset="0"/>
            </a:endParaRPr>
          </a:p>
          <a:p>
            <a:pPr>
              <a:buFontTx/>
              <a:buChar char="-"/>
            </a:pPr>
            <a:r>
              <a:rPr lang="ru-RU" b="1" i="1" dirty="0" smtClean="0">
                <a:latin typeface="Bookman Old Style" pitchFamily="18" charset="0"/>
              </a:rPr>
              <a:t>чувствительности </a:t>
            </a:r>
            <a:r>
              <a:rPr lang="ru-RU" b="1" i="1" dirty="0">
                <a:latin typeface="Bookman Old Style" pitchFamily="18" charset="0"/>
              </a:rPr>
              <a:t>к изменению температуры </a:t>
            </a:r>
            <a:r>
              <a:rPr lang="ru-RU" dirty="0">
                <a:latin typeface="Bookman Old Style" pitchFamily="18" charset="0"/>
              </a:rPr>
              <a:t>— наиболее благоприятная 30—50°С (при нагревании до 70—80°С и выше ферменты разрушаются, а при минусовой температуре они сохраняются, но активность резко снижается)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571472" y="1428736"/>
            <a:ext cx="8215370" cy="150019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ookman Old Style" pitchFamily="18" charset="0"/>
              </a:rPr>
              <a:t>это вещества белковой природы, ускоряющие химические реакции, которые протекают в живом </a:t>
            </a:r>
            <a:r>
              <a:rPr lang="ru-RU" sz="2400" b="1" dirty="0" smtClean="0">
                <a:latin typeface="Bookman Old Style" pitchFamily="18" charset="0"/>
              </a:rPr>
              <a:t>организме (биокатализаторы)</a:t>
            </a:r>
            <a:endParaRPr lang="ru-R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3" grpId="0" animBg="1"/>
      <p:bldP spid="1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028626"/>
            <a:ext cx="2143140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Витамины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214282" y="1643050"/>
            <a:ext cx="2857520" cy="121444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Жирорастворимые </a:t>
            </a:r>
          </a:p>
          <a:p>
            <a:pPr algn="ctr"/>
            <a:r>
              <a:rPr lang="ru-RU" sz="2000" dirty="0" smtClean="0"/>
              <a:t>(А, Э, Е, К)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214282" y="3000372"/>
            <a:ext cx="2857520" cy="114300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Водорастворимые</a:t>
            </a:r>
            <a:r>
              <a:rPr lang="ru-RU" sz="2000" dirty="0" smtClean="0"/>
              <a:t>  (С, Р, РР, группы В и др.)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214282" y="4357694"/>
            <a:ext cx="2857520" cy="71438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Витаминоподобные</a:t>
            </a:r>
            <a:r>
              <a:rPr lang="ru-RU" sz="2000" dirty="0" smtClean="0"/>
              <a:t>  вещества</a:t>
            </a:r>
            <a:endParaRPr lang="ru-RU" sz="2000" b="1" dirty="0">
              <a:latin typeface="Bookman Old Style" pitchFamily="18" charset="0"/>
            </a:endParaRPr>
          </a:p>
        </p:txBody>
      </p:sp>
      <p:pic>
        <p:nvPicPr>
          <p:cNvPr id="15" name="Рисунок 14" descr="витамины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928670"/>
            <a:ext cx="5429288" cy="42862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  <p:bldP spid="8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028626"/>
            <a:ext cx="214314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А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</a:t>
            </a:r>
            <a:r>
              <a:rPr lang="ru-RU" sz="2000" dirty="0" err="1" smtClean="0">
                <a:latin typeface="Arial Black" pitchFamily="34" charset="0"/>
              </a:rPr>
              <a:t>ретинол</a:t>
            </a:r>
            <a:r>
              <a:rPr lang="ru-RU" sz="2000" dirty="0" smtClean="0">
                <a:latin typeface="Arial Black" pitchFamily="34" charset="0"/>
              </a:rPr>
              <a:t>)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214282" y="2000240"/>
            <a:ext cx="5500726" cy="292895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Недостаток </a:t>
            </a:r>
            <a:r>
              <a:rPr lang="ru-RU" sz="2000" b="1" u="sng" dirty="0" smtClean="0">
                <a:solidFill>
                  <a:schemeClr val="bg1"/>
                </a:solidFill>
              </a:rPr>
              <a:t>витамина 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приводит к задержке роста, заболеваниям глаз, снижению сопротивляемости организма инфекциям. </a:t>
            </a:r>
          </a:p>
          <a:p>
            <a:r>
              <a:rPr lang="ru-RU" sz="2000" b="1" u="sng" dirty="0" smtClean="0">
                <a:solidFill>
                  <a:schemeClr val="bg1"/>
                </a:solidFill>
              </a:rPr>
              <a:t>Витамин А </a:t>
            </a:r>
            <a:r>
              <a:rPr lang="ru-RU" sz="2000" dirty="0" smtClean="0">
                <a:solidFill>
                  <a:schemeClr val="bg1"/>
                </a:solidFill>
              </a:rPr>
              <a:t>встречается в продуктах животного происхождения  и растительной пище (</a:t>
            </a:r>
            <a:r>
              <a:rPr lang="ru-RU" sz="2000" i="1" dirty="0" smtClean="0">
                <a:solidFill>
                  <a:schemeClr val="bg1"/>
                </a:solidFill>
              </a:rPr>
              <a:t>каротина)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витамины 2.jpg"/>
          <p:cNvPicPr>
            <a:picLocks noChangeAspect="1"/>
          </p:cNvPicPr>
          <p:nvPr/>
        </p:nvPicPr>
        <p:blipFill>
          <a:blip r:embed="rId2" cstate="print"/>
          <a:srcRect r="80000"/>
          <a:stretch>
            <a:fillRect/>
          </a:stretch>
        </p:blipFill>
        <p:spPr>
          <a:xfrm>
            <a:off x="6988528" y="785794"/>
            <a:ext cx="1584000" cy="568475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028626"/>
            <a:ext cx="235745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</a:t>
            </a:r>
            <a:r>
              <a:rPr lang="en-US" sz="2000" dirty="0" smtClean="0">
                <a:latin typeface="Arial Black" pitchFamily="34" charset="0"/>
              </a:rPr>
              <a:t>D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(кальциферол)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214282" y="2000240"/>
            <a:ext cx="5857916" cy="292895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ru-RU" sz="2000" dirty="0" smtClean="0"/>
              <a:t>Регулирует усвоение кальция и фосфора организмом. </a:t>
            </a:r>
          </a:p>
          <a:p>
            <a:r>
              <a:rPr lang="ru-RU" sz="2000" dirty="0" smtClean="0"/>
              <a:t>Содержится в продуктах животного происхождения. </a:t>
            </a:r>
          </a:p>
          <a:p>
            <a:r>
              <a:rPr lang="ru-RU" sz="2000" dirty="0" smtClean="0"/>
              <a:t>Он имеет провитамины, которые под действием солнечных лучей могут превращаться в организме человека в витамины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витамины 2.jpg"/>
          <p:cNvPicPr>
            <a:picLocks noChangeAspect="1"/>
          </p:cNvPicPr>
          <p:nvPr/>
        </p:nvPicPr>
        <p:blipFill>
          <a:blip r:embed="rId2" cstate="print"/>
          <a:srcRect l="40000" r="40000"/>
          <a:stretch>
            <a:fillRect/>
          </a:stretch>
        </p:blipFill>
        <p:spPr>
          <a:xfrm>
            <a:off x="7000892" y="868296"/>
            <a:ext cx="1500198" cy="563253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028626"/>
            <a:ext cx="235745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Е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(токоферол)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428596" y="2000240"/>
            <a:ext cx="5857916" cy="292895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ru-RU" sz="2000" b="1" u="sng" dirty="0" smtClean="0"/>
              <a:t>Витамин Е </a:t>
            </a:r>
            <a:r>
              <a:rPr lang="ru-RU" sz="2000" dirty="0" smtClean="0"/>
              <a:t>называют фактором размножения. </a:t>
            </a:r>
          </a:p>
          <a:p>
            <a:endParaRPr lang="ru-RU" sz="2000" dirty="0" smtClean="0"/>
          </a:p>
          <a:p>
            <a:r>
              <a:rPr lang="ru-RU" sz="2000" b="1" u="sng" dirty="0" smtClean="0"/>
              <a:t>Витамином Е </a:t>
            </a:r>
            <a:r>
              <a:rPr lang="ru-RU" sz="2000" dirty="0" smtClean="0"/>
              <a:t>богаты облепиховое, кукурузное, соевое масло, зародыши пшеницы, ячменя, ржи и др.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витамины 2.jpg"/>
          <p:cNvPicPr>
            <a:picLocks noChangeAspect="1"/>
          </p:cNvPicPr>
          <p:nvPr/>
        </p:nvPicPr>
        <p:blipFill>
          <a:blip r:embed="rId2" cstate="print"/>
          <a:srcRect l="59649" r="19298"/>
          <a:stretch>
            <a:fillRect/>
          </a:stretch>
        </p:blipFill>
        <p:spPr>
          <a:xfrm>
            <a:off x="6929419" y="785793"/>
            <a:ext cx="1594402" cy="5436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В состав продовольственных товаров входят: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071547"/>
          <a:ext cx="4286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колбы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67319" y="1357298"/>
            <a:ext cx="3819525" cy="28670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028626"/>
            <a:ext cx="235745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К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</a:t>
            </a:r>
            <a:r>
              <a:rPr lang="ru-RU" sz="2000" dirty="0" err="1" smtClean="0">
                <a:latin typeface="Arial Black" pitchFamily="34" charset="0"/>
              </a:rPr>
              <a:t>филлохинон</a:t>
            </a:r>
            <a:r>
              <a:rPr lang="ru-RU" sz="2000" dirty="0" smtClean="0">
                <a:latin typeface="Arial Black" pitchFamily="34" charset="0"/>
              </a:rPr>
              <a:t>)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428596" y="2000240"/>
            <a:ext cx="5857916" cy="292895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ru-RU" sz="2000" b="1" u="sng" dirty="0" smtClean="0"/>
              <a:t>Витамин К </a:t>
            </a:r>
            <a:r>
              <a:rPr lang="ru-RU" sz="2000" dirty="0" smtClean="0"/>
              <a:t>играет важную роль в процессах свертывания крови. </a:t>
            </a:r>
          </a:p>
          <a:p>
            <a:endParaRPr lang="ru-RU" sz="2000" dirty="0" smtClean="0"/>
          </a:p>
          <a:p>
            <a:r>
              <a:rPr lang="ru-RU" sz="2000" b="1" u="sng" dirty="0" smtClean="0"/>
              <a:t>Витамином К </a:t>
            </a:r>
            <a:r>
              <a:rPr lang="ru-RU" sz="2000" dirty="0" smtClean="0"/>
              <a:t>богаты капуста, тыква, крапива и др.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витамины 2.jpg"/>
          <p:cNvPicPr>
            <a:picLocks noChangeAspect="1"/>
          </p:cNvPicPr>
          <p:nvPr/>
        </p:nvPicPr>
        <p:blipFill>
          <a:blip r:embed="rId2" cstate="print"/>
          <a:srcRect l="81004"/>
          <a:stretch>
            <a:fillRect/>
          </a:stretch>
        </p:blipFill>
        <p:spPr>
          <a:xfrm>
            <a:off x="7000854" y="785794"/>
            <a:ext cx="1457656" cy="550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857232"/>
            <a:ext cx="378621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С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(аскорбиновая кислота)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428596" y="1643050"/>
            <a:ext cx="5857916" cy="4286280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ru-RU" sz="2000" b="1" u="sng" dirty="0" smtClean="0"/>
              <a:t>Витамин С</a:t>
            </a:r>
            <a:r>
              <a:rPr lang="ru-RU" sz="2000" dirty="0" smtClean="0"/>
              <a:t> повышает сопротивляемость организма инфекционным заболеваниям, участвует в синтезе многих веществ, которые расходуются на построение костной и соединительной ткани, предохраняет от заболевания цингой. Основным источником </a:t>
            </a:r>
            <a:r>
              <a:rPr lang="ru-RU" sz="2000" b="1" u="sng" dirty="0" smtClean="0"/>
              <a:t>витамина С</a:t>
            </a:r>
            <a:r>
              <a:rPr lang="ru-RU" sz="2000" dirty="0" smtClean="0"/>
              <a:t> являются плоды, овощи (черная смородина, капуста, цитрусовые и др.). </a:t>
            </a:r>
          </a:p>
          <a:p>
            <a:r>
              <a:rPr lang="ru-RU" sz="2000" b="1" u="sng" dirty="0" smtClean="0"/>
              <a:t>Витамин С</a:t>
            </a:r>
            <a:r>
              <a:rPr lang="ru-RU" sz="2000" dirty="0" smtClean="0"/>
              <a:t> нестоек, легко разрушается при доступе кислорода, нагревании.</a:t>
            </a:r>
            <a:endParaRPr lang="ru-RU" sz="2000" dirty="0"/>
          </a:p>
        </p:txBody>
      </p:sp>
      <p:pic>
        <p:nvPicPr>
          <p:cNvPr id="10" name="Рисунок 9" descr="витамины 2.jpg"/>
          <p:cNvPicPr>
            <a:picLocks noChangeAspect="1"/>
          </p:cNvPicPr>
          <p:nvPr/>
        </p:nvPicPr>
        <p:blipFill>
          <a:blip r:embed="rId2" cstate="print"/>
          <a:srcRect l="20342" r="59555"/>
          <a:stretch>
            <a:fillRect/>
          </a:stretch>
        </p:blipFill>
        <p:spPr>
          <a:xfrm>
            <a:off x="7000892" y="678397"/>
            <a:ext cx="1643074" cy="586652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857232"/>
            <a:ext cx="214314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В</a:t>
            </a:r>
            <a:r>
              <a:rPr lang="ru-RU" sz="1400" dirty="0" smtClean="0">
                <a:latin typeface="Arial Black" pitchFamily="34" charset="0"/>
              </a:rPr>
              <a:t>1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(тиамин) 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428596" y="1643050"/>
            <a:ext cx="3857652" cy="328614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Активно участвует в ферментативных процессах, обмене веществ. Отсутствие его в пище приводит к заболеванию нервной системы. Богаты </a:t>
            </a:r>
            <a:r>
              <a:rPr lang="ru-RU" sz="2000" b="1" u="sng" dirty="0" smtClean="0"/>
              <a:t>витамином В</a:t>
            </a:r>
            <a:r>
              <a:rPr lang="ru-RU" sz="2000" b="1" u="sng" baseline="-25000" dirty="0" smtClean="0"/>
              <a:t>1</a:t>
            </a:r>
            <a:r>
              <a:rPr lang="ru-RU" sz="2000" dirty="0" smtClean="0"/>
              <a:t>, сухие пивные дрожжи, горох, свинина, хлеб из обойной муки.</a:t>
            </a:r>
          </a:p>
          <a:p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857233"/>
            <a:ext cx="2196000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Витамин В</a:t>
            </a:r>
            <a:r>
              <a:rPr lang="ru-RU" sz="1400" dirty="0" smtClean="0">
                <a:latin typeface="Arial Black" pitchFamily="34" charset="0"/>
              </a:rPr>
              <a:t>2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(рибофлавин)  </a:t>
            </a:r>
          </a:p>
        </p:txBody>
      </p:sp>
      <p:sp>
        <p:nvSpPr>
          <p:cNvPr id="8" name="Загнутый угол 7"/>
          <p:cNvSpPr/>
          <p:nvPr/>
        </p:nvSpPr>
        <p:spPr>
          <a:xfrm>
            <a:off x="4714876" y="1643050"/>
            <a:ext cx="3857652" cy="3286148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/>
          </a:p>
          <a:p>
            <a:r>
              <a:rPr lang="ru-RU" sz="2000" dirty="0" smtClean="0"/>
              <a:t>Способствует росту организма, участвует в углеводном обмене веществ, окислительно-восстановительных процессах. Содержится в тех же продуктах, что и витамин В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1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витамины.jpg"/>
          <p:cNvPicPr>
            <a:picLocks noChangeAspect="1"/>
          </p:cNvPicPr>
          <p:nvPr/>
        </p:nvPicPr>
        <p:blipFill>
          <a:blip r:embed="rId2" cstate="print"/>
          <a:srcRect r="13886" b="14293"/>
          <a:stretch>
            <a:fillRect/>
          </a:stretch>
        </p:blipFill>
        <p:spPr>
          <a:xfrm>
            <a:off x="500034" y="857229"/>
            <a:ext cx="8072494" cy="512933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Витамины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 descr="витамин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785792"/>
            <a:ext cx="7776000" cy="51678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857232"/>
            <a:ext cx="76438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Прочие вещества пищевых продуктов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428596" y="1566554"/>
            <a:ext cx="8208000" cy="648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Органические кислоты</a:t>
            </a:r>
            <a:r>
              <a:rPr lang="ru-RU" sz="2000" b="1" u="sng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/>
              <a:t> (уксусная, молочная, лимонная, яблочная, бензойная и другие кислоты)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428596" y="2390058"/>
            <a:ext cx="8208000" cy="396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Эфирные масла </a:t>
            </a:r>
            <a:r>
              <a:rPr lang="ru-RU" sz="2000" dirty="0" smtClean="0"/>
              <a:t>обусловливают аромат пищевых продуктов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428596" y="2959314"/>
            <a:ext cx="8215370" cy="684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Гликозиды </a:t>
            </a:r>
            <a:r>
              <a:rPr lang="ru-RU" sz="2000" dirty="0" smtClean="0"/>
              <a:t>— производные углеводов, содержащиеся в плодах и овощах (соланин, </a:t>
            </a:r>
            <a:r>
              <a:rPr lang="ru-RU" sz="2000" dirty="0" err="1" smtClean="0"/>
              <a:t>синигрин</a:t>
            </a:r>
            <a:r>
              <a:rPr lang="ru-RU" sz="2000" dirty="0" smtClean="0"/>
              <a:t>, </a:t>
            </a:r>
            <a:r>
              <a:rPr lang="ru-RU" sz="2000" dirty="0" err="1" smtClean="0"/>
              <a:t>амигдалин</a:t>
            </a:r>
            <a:r>
              <a:rPr lang="ru-RU" sz="2000" dirty="0" smtClean="0"/>
              <a:t> и др.)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428596" y="3816570"/>
            <a:ext cx="8215370" cy="684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Алкалоиды </a:t>
            </a:r>
            <a:r>
              <a:rPr lang="ru-RU" sz="2000" dirty="0" smtClean="0"/>
              <a:t>— вещества, возбуждающе действующие на нервную систему, в больших дозах являются ядами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428596" y="4714884"/>
            <a:ext cx="8215370" cy="684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Дубильные вещества </a:t>
            </a:r>
            <a:r>
              <a:rPr lang="ru-RU" sz="2000" dirty="0" smtClean="0"/>
              <a:t>придают пищевым продуктам (чаю, кофе, некоторым плодам) специфический вяжущий вкус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 animBg="1"/>
      <p:bldP spid="8" grpId="0" animBg="1"/>
      <p:bldP spid="12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957188"/>
            <a:ext cx="7643866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Прочие вещества пищевых продуктов</a:t>
            </a:r>
            <a:r>
              <a:rPr lang="ru-RU" sz="2000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11" name="Загнутый угол 10"/>
          <p:cNvSpPr/>
          <p:nvPr/>
        </p:nvSpPr>
        <p:spPr>
          <a:xfrm>
            <a:off x="428596" y="1566554"/>
            <a:ext cx="8208000" cy="1008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Красящие вещества </a:t>
            </a:r>
            <a:r>
              <a:rPr lang="ru-RU" sz="2000" dirty="0" smtClean="0"/>
              <a:t>обусловливают цвет пищевых продуктов. К ним относят хлорофилл, </a:t>
            </a:r>
            <a:r>
              <a:rPr lang="ru-RU" sz="2000" dirty="0" err="1" smtClean="0"/>
              <a:t>каротиноиды</a:t>
            </a:r>
            <a:r>
              <a:rPr lang="ru-RU" sz="2000" dirty="0" smtClean="0"/>
              <a:t>, </a:t>
            </a:r>
            <a:r>
              <a:rPr lang="ru-RU" sz="2000" dirty="0" err="1" smtClean="0"/>
              <a:t>флавоновые</a:t>
            </a:r>
            <a:r>
              <a:rPr lang="ru-RU" sz="2000" dirty="0" smtClean="0"/>
              <a:t> пигменты, антоцианы, </a:t>
            </a:r>
            <a:r>
              <a:rPr lang="ru-RU" sz="2000" dirty="0" err="1" smtClean="0"/>
              <a:t>хромопротеиды</a:t>
            </a:r>
            <a:r>
              <a:rPr lang="ru-RU" sz="2000" dirty="0" smtClean="0"/>
              <a:t> и др.</a:t>
            </a:r>
            <a:endParaRPr lang="ru-RU" sz="2000" dirty="0"/>
          </a:p>
        </p:txBody>
      </p:sp>
      <p:sp>
        <p:nvSpPr>
          <p:cNvPr id="12" name="Загнутый угол 11"/>
          <p:cNvSpPr/>
          <p:nvPr/>
        </p:nvSpPr>
        <p:spPr>
          <a:xfrm>
            <a:off x="428596" y="2786058"/>
            <a:ext cx="8215370" cy="684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Фитонциды </a:t>
            </a:r>
            <a:r>
              <a:rPr lang="ru-RU" sz="2000" dirty="0" smtClean="0"/>
              <a:t>обладают бактерицидными свойствами, содержатся </a:t>
            </a:r>
            <a:r>
              <a:rPr lang="ru-RU" sz="2000" b="1" dirty="0" smtClean="0"/>
              <a:t>в </a:t>
            </a:r>
            <a:r>
              <a:rPr lang="ru-RU" sz="2000" dirty="0" smtClean="0"/>
              <a:t>луке, чесноке, хрене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428596" y="3714752"/>
            <a:ext cx="8215370" cy="684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Экстрактивные вещества </a:t>
            </a:r>
            <a:r>
              <a:rPr lang="ru-RU" sz="2000" dirty="0" smtClean="0"/>
              <a:t>содержатся в мясе, рыбе и придают запах и аромат бульону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3" name="Загнутый угол 12"/>
          <p:cNvSpPr/>
          <p:nvPr/>
        </p:nvSpPr>
        <p:spPr>
          <a:xfrm>
            <a:off x="428596" y="4643446"/>
            <a:ext cx="8215370" cy="128588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u="sng" dirty="0" smtClean="0">
                <a:solidFill>
                  <a:schemeClr val="tx1"/>
                </a:solidFill>
              </a:rPr>
              <a:t>Пектиновые вещества </a:t>
            </a:r>
            <a:r>
              <a:rPr lang="ru-RU" sz="2000" dirty="0" smtClean="0"/>
              <a:t>содержатся в плодах, ягодах, овощах и обладают способностью образовывать студни в присутствии сахара и кислоты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1" grpId="0" animBg="1"/>
      <p:bldP spid="12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80000" cy="235745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Bookman Old Style" pitchFamily="18" charset="0"/>
              </a:rPr>
              <a:t>2. Физические свойства продовольственных товаров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17596"/>
          </a:xfrm>
        </p:spPr>
        <p:txBody>
          <a:bodyPr/>
          <a:lstStyle/>
          <a:p>
            <a:r>
              <a:rPr lang="ru-RU" dirty="0" smtClean="0"/>
              <a:t>- масса, форма, размер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285860"/>
            <a:ext cx="778674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Нормируются эти показатели для хлебобулочных и кондитерских изделий, сыров, творожных сырков и др. </a:t>
            </a: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У плодов и овощей каждому помологическому или хозяйственно-ботаническому сорту соответствуют определенные форма и размер. </a:t>
            </a: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Размер нормируется для сыров, колбасных изделий, макарон и др.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</a:t>
            </a:r>
            <a:r>
              <a:rPr lang="ru-RU" sz="3200" u="sng" dirty="0" smtClean="0"/>
              <a:t>плотность</a:t>
            </a:r>
            <a:r>
              <a:rPr lang="ru-RU" sz="2800" dirty="0" smtClean="0"/>
              <a:t> - это масса вещества, находящегося в единице объема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2394418"/>
            <a:ext cx="778674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Bookman Old Style" pitchFamily="18" charset="0"/>
              </a:rPr>
              <a:t>По этому показателю можно судить о количестве сахарозы в сахаре, соли - в рассоле, о виде растительных масел. </a:t>
            </a:r>
          </a:p>
          <a:p>
            <a:endParaRPr lang="ru-RU" sz="2800" dirty="0" smtClean="0">
              <a:latin typeface="Bookman Old Style" pitchFamily="18" charset="0"/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По плотности продукта можно установить его состав и строение.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9" y="5715017"/>
            <a:ext cx="2071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ВОДА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вода 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4" y="1142984"/>
            <a:ext cx="2114551" cy="1809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4" y="3425611"/>
            <a:ext cx="2071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Химическая формула: </a:t>
            </a:r>
            <a:r>
              <a:rPr lang="ru-RU" b="1" dirty="0" smtClean="0"/>
              <a:t>Н</a:t>
            </a:r>
            <a:r>
              <a:rPr lang="ru-RU" sz="1200" b="1" dirty="0" smtClean="0"/>
              <a:t>2</a:t>
            </a:r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86117" y="1395415"/>
            <a:ext cx="564360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 для переваривания пищи нашему организму требуется </a:t>
            </a:r>
            <a:r>
              <a:rPr lang="ru-RU" b="1" dirty="0"/>
              <a:t>1750—2200 г</a:t>
            </a:r>
            <a:r>
              <a:rPr lang="ru-RU" dirty="0"/>
              <a:t> </a:t>
            </a:r>
            <a:r>
              <a:rPr lang="ru-RU" dirty="0" smtClean="0"/>
              <a:t>воды в день</a:t>
            </a:r>
          </a:p>
          <a:p>
            <a:pPr>
              <a:spcAft>
                <a:spcPts val="600"/>
              </a:spcAft>
            </a:pPr>
            <a:endParaRPr lang="ru-RU" dirty="0" smtClean="0"/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 из этого количества примерно </a:t>
            </a:r>
            <a:r>
              <a:rPr lang="ru-RU" b="1" dirty="0" smtClean="0"/>
              <a:t>0,7 литра </a:t>
            </a:r>
            <a:r>
              <a:rPr lang="ru-RU" dirty="0" smtClean="0"/>
              <a:t>выводится из организма с мочой, через легкие и кожу</a:t>
            </a:r>
          </a:p>
          <a:p>
            <a:pPr>
              <a:spcAft>
                <a:spcPts val="600"/>
              </a:spcAft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только при дыхании человек теряет за сутки в среднем более 300 граммов воды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571480"/>
            <a:ext cx="6660000" cy="540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Структурно-механические свойства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214422"/>
            <a:ext cx="82153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Прочность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способность продукта сопротивляться механическому разрушению. Этот показатель используют при определении качества макарон, сахара-рафинада, сухарей и других продуктов.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Твердость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- свойство материала препятствовать проникновению в него другого более твердого тела. Твердость определяют при оценке качества зерна, плодов, овощей и сахара.</a:t>
            </a:r>
          </a:p>
          <a:p>
            <a:r>
              <a:rPr lang="ru-RU" sz="2000" b="1" i="1" dirty="0" smtClean="0">
                <a:solidFill>
                  <a:schemeClr val="accent2"/>
                </a:solidFill>
              </a:rPr>
              <a:t>Упругость</a:t>
            </a:r>
            <a:r>
              <a:rPr lang="ru-RU" sz="2000" i="1" dirty="0" smtClean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- способность тел восстанавливать форму сразу после приложения внешней силы.</a:t>
            </a:r>
          </a:p>
          <a:p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Эластичность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способность тел через определенное время восстанавливать свою форму после надавливания. Этот показатель имеет значение при перевозке и хранении хлебобулочных изделий, плодов и овощей, а также при определении качества клейковины муки, мякиша хлеба, свежести мяса и рыбы.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571480"/>
            <a:ext cx="6660000" cy="540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Структурно-механические свойства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214422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Пластичность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- способность продукта необратимо деформироваться под действием внешних сил. Этот показатель характеризует качество теста, карамельной массы, мармелада и др.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Релаксация</a:t>
            </a:r>
            <a:r>
              <a:rPr lang="ru-RU" sz="2000" i="1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- свойство продуктов, характеризующее время перехода упругих деформаций в пластические. Это свойство учитывается при перевозке хлебобулочных изделий, кондитерских товаров, плодов и овощей.</a:t>
            </a:r>
          </a:p>
          <a:p>
            <a:r>
              <a:rPr lang="ru-RU" sz="2000" b="1" i="1" dirty="0" smtClean="0">
                <a:solidFill>
                  <a:srgbClr val="00B050"/>
                </a:solidFill>
              </a:rPr>
              <a:t>Вязкость</a:t>
            </a:r>
            <a:r>
              <a:rPr lang="ru-RU" sz="2000" i="1" dirty="0" smtClean="0">
                <a:solidFill>
                  <a:srgbClr val="00B050"/>
                </a:solidFill>
              </a:rPr>
              <a:t> </a:t>
            </a:r>
            <a:r>
              <a:rPr lang="ru-RU" sz="2000" dirty="0" smtClean="0">
                <a:solidFill>
                  <a:srgbClr val="00B050"/>
                </a:solidFill>
              </a:rPr>
              <a:t>- способность жидких тел оказывать сопротивление перемещению одной ее части относительно другой. Этот показатель характерен для таких продуктов, как растительное масло, соки, сиропы, мед и др.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Липкость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- способность продуктов проявлять силы взаимодействия с другим продуктом или тарой. Этот показатель характеризует сливочное масло, мясной фарш, сыр, вареные колбасы, хлебный мякиш, ирис и др.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566984"/>
            <a:ext cx="4860000" cy="57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Оптические свойства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1870068"/>
            <a:ext cx="778674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  <a:effectLst>
                  <a:innerShdw blurRad="114300">
                    <a:prstClr val="black"/>
                  </a:innerShdw>
                </a:effectLst>
              </a:rPr>
              <a:t>Прозрачность                    Цветность 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endParaRPr lang="ru-RU" sz="2800" b="1" i="1" dirty="0" smtClean="0">
              <a:solidFill>
                <a:srgbClr val="C00000"/>
              </a:solidFill>
              <a:effectLst>
                <a:innerShdw blurRad="114300">
                  <a:prstClr val="black"/>
                </a:innerShdw>
              </a:effectLst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  <a:effectLst>
                  <a:innerShdw blurRad="114300">
                    <a:prstClr val="black"/>
                  </a:innerShdw>
                </a:effectLst>
              </a:rPr>
              <a:t>Рефракция             Оптическая активность</a:t>
            </a: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endParaRPr lang="ru-RU" sz="2800" i="1" dirty="0" smtClean="0"/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00B050"/>
                </a:solidFill>
              </a:rPr>
              <a:t>Показатели оптических свойств воспринимаются человеком посредством зрительных ощущений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566984"/>
            <a:ext cx="6264000" cy="57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Теплофизические свойства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214422"/>
            <a:ext cx="7786742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</a:rPr>
              <a:t>Теплоемкость              Теплопроводность 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endParaRPr lang="ru-RU" sz="2800" b="1" i="1" dirty="0" smtClean="0">
              <a:solidFill>
                <a:srgbClr val="C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</a:rPr>
              <a:t>Температура </a:t>
            </a:r>
          </a:p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ru-RU" sz="2800" b="1" i="1" dirty="0" smtClean="0">
                <a:solidFill>
                  <a:srgbClr val="C00000"/>
                </a:solidFill>
              </a:rPr>
              <a:t>плавления, затвердевания, замерзания</a:t>
            </a:r>
            <a:endParaRPr lang="ru-RU" sz="2800" b="1" i="1" dirty="0" smtClean="0">
              <a:solidFill>
                <a:srgbClr val="C00000"/>
              </a:solidFill>
              <a:effectLst/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endParaRPr lang="ru-RU" sz="2800" i="1" dirty="0" smtClean="0"/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r>
              <a:rPr lang="ru-RU" sz="2800" dirty="0" smtClean="0">
                <a:solidFill>
                  <a:srgbClr val="00B050"/>
                </a:solidFill>
              </a:rPr>
              <a:t>Теплофизические характеристики учитываются при варке, выпечке, пастеризации, стерилизации, замораживании, размораживании, перевозке и хранении продуктов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566984"/>
            <a:ext cx="6264000" cy="576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Сорбционные свойства</a:t>
            </a: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1214422"/>
            <a:ext cx="7786742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60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способность вещества поглощать пары воды или газы из окружающей среды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ts val="600"/>
              </a:spcAft>
            </a:pPr>
            <a:endParaRPr lang="ru-RU" sz="900" dirty="0" smtClean="0">
              <a:solidFill>
                <a:srgbClr val="00B050"/>
              </a:solidFill>
            </a:endParaRPr>
          </a:p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Процесс, обратный сорбции, называется </a:t>
            </a:r>
            <a:r>
              <a:rPr lang="ru-RU" sz="2800" b="1" dirty="0" smtClean="0">
                <a:solidFill>
                  <a:srgbClr val="00B050"/>
                </a:solidFill>
              </a:rPr>
              <a:t>десорбцией</a:t>
            </a:r>
            <a:endParaRPr lang="ru-RU" sz="2800" dirty="0" smtClean="0">
              <a:solidFill>
                <a:srgbClr val="00B050"/>
              </a:solidFill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Поглощать влагу могут продукты, содержащие мало влаги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Поглощение продуктом паров или газов с образованием химических соединений называют </a:t>
            </a:r>
            <a:r>
              <a:rPr lang="ru-RU" sz="2800" b="1" dirty="0" smtClean="0">
                <a:solidFill>
                  <a:srgbClr val="0070C0"/>
                </a:solidFill>
              </a:rPr>
              <a:t>хемосорбцией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60958" y="745860"/>
            <a:ext cx="5940000" cy="540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Электрофизические свойства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785926"/>
            <a:ext cx="778674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800" b="1" dirty="0" smtClean="0">
                <a:solidFill>
                  <a:srgbClr val="0070C0"/>
                </a:solidFill>
              </a:rPr>
              <a:t>Электрофизические свойства </a:t>
            </a:r>
            <a:r>
              <a:rPr lang="ru-RU" sz="2800" dirty="0" smtClean="0">
                <a:solidFill>
                  <a:srgbClr val="0070C0"/>
                </a:solidFill>
              </a:rPr>
              <a:t>определяют поведение продуктов в электромагнитном поле</a:t>
            </a:r>
          </a:p>
          <a:p>
            <a:pPr algn="ctr">
              <a:spcAft>
                <a:spcPts val="600"/>
              </a:spcAft>
            </a:pPr>
            <a:r>
              <a:rPr lang="ru-RU" sz="2800" dirty="0" smtClean="0">
                <a:solidFill>
                  <a:srgbClr val="C00000"/>
                </a:solidFill>
              </a:rPr>
              <a:t>Основным показателем этих свойств является </a:t>
            </a:r>
            <a:r>
              <a:rPr lang="ru-RU" sz="2800" b="1" i="1" dirty="0" smtClean="0">
                <a:solidFill>
                  <a:srgbClr val="C00000"/>
                </a:solidFill>
              </a:rPr>
              <a:t>электропроводность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На этом показателе основано определение влажности и титруемой кислотности некоторых продуктов</a:t>
            </a:r>
            <a:endParaRPr lang="ru-RU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9" y="5715017"/>
            <a:ext cx="2071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ВОДА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5" y="1790774"/>
          <a:ext cx="4357719" cy="3725000"/>
        </p:xfrm>
        <a:graphic>
          <a:graphicData uri="http://schemas.openxmlformats.org/drawingml/2006/table">
            <a:tbl>
              <a:tblPr/>
              <a:tblGrid>
                <a:gridCol w="2643207"/>
                <a:gridCol w="1714512"/>
              </a:tblGrid>
              <a:tr h="6515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>
                          <a:latin typeface="Bookman Old Style" pitchFamily="18" charset="0"/>
                        </a:rPr>
                        <a:t>Продукты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latin typeface="Bookman Old Style" pitchFamily="18" charset="0"/>
                        </a:rPr>
                        <a:t>Содержание воды, </a:t>
                      </a:r>
                      <a:r>
                        <a:rPr lang="ru-RU" sz="1400" b="1" dirty="0" smtClean="0">
                          <a:latin typeface="Bookman Old Style" pitchFamily="18" charset="0"/>
                        </a:rPr>
                        <a:t>%</a:t>
                      </a:r>
                      <a:endParaRPr lang="ru-RU" sz="1400" b="1" dirty="0"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Свежие фрукты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>
                          <a:latin typeface="Bookman Old Style" pitchFamily="18" charset="0"/>
                        </a:rPr>
                        <a:t>79-90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Зеленые овощи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Мясо и рыба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65-70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Молоко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Творог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75-85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Картофель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65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Хлеб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Сладости, выпечка из злаков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" y="0"/>
            <a:ext cx="357469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основные продукты питания и процент содержащейся в них воды: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3" y="92867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Основные продукты питания </a:t>
            </a: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и % содержащейся в них воды</a:t>
            </a:r>
            <a:endParaRPr lang="ru-RU" sz="2000" b="1" dirty="0">
              <a:latin typeface="Bookman Old Style" pitchFamily="18" charset="0"/>
            </a:endParaRPr>
          </a:p>
        </p:txBody>
      </p:sp>
      <p:pic>
        <p:nvPicPr>
          <p:cNvPr id="11" name="Рисунок 10" descr="вода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53043" y="1643050"/>
            <a:ext cx="3705239" cy="48511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8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88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Bookman Old Style" pitchFamily="18" charset="0"/>
              </a:rPr>
              <a:t>Рациональный питьевой режим человека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4" name="Рисунок 3" descr="вода 3.jpg"/>
          <p:cNvPicPr>
            <a:picLocks noChangeAspect="1"/>
          </p:cNvPicPr>
          <p:nvPr/>
        </p:nvPicPr>
        <p:blipFill>
          <a:blip r:embed="rId2" cstate="print"/>
          <a:srcRect l="2750" t="15500" r="1625" b="3500"/>
          <a:stretch>
            <a:fillRect/>
          </a:stretch>
        </p:blipFill>
        <p:spPr>
          <a:xfrm>
            <a:off x="785786" y="1357298"/>
            <a:ext cx="7858180" cy="4992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5643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Минеральные вещества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9" y="1000108"/>
            <a:ext cx="400052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Минеральные вещества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57159" y="1785926"/>
            <a:ext cx="2736000" cy="3214710"/>
          </a:xfrm>
          <a:prstGeom prst="wedgeRectCallout">
            <a:avLst>
              <a:gd name="adj1" fmla="val 57993"/>
              <a:gd name="adj2" fmla="val -605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Макроэлементы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кальций (</a:t>
            </a:r>
            <a:r>
              <a:rPr lang="ru-RU" dirty="0" err="1" smtClean="0">
                <a:solidFill>
                  <a:schemeClr val="tx1"/>
                </a:solidFill>
              </a:rPr>
              <a:t>Са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фосфор (Р)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сера (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калий (К)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натрий (</a:t>
            </a:r>
            <a:r>
              <a:rPr lang="en-US" dirty="0" smtClean="0">
                <a:solidFill>
                  <a:schemeClr val="tx1"/>
                </a:solidFill>
              </a:rPr>
              <a:t>Na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железо (</a:t>
            </a:r>
            <a:r>
              <a:rPr lang="en-US" dirty="0" smtClean="0">
                <a:solidFill>
                  <a:schemeClr val="tx1"/>
                </a:solidFill>
              </a:rPr>
              <a:t>Fe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магний (</a:t>
            </a:r>
            <a:r>
              <a:rPr lang="en-US" dirty="0" smtClean="0">
                <a:solidFill>
                  <a:schemeClr val="tx1"/>
                </a:solidFill>
              </a:rPr>
              <a:t>Mg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хлор (С</a:t>
            </a:r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и др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286116" y="1785926"/>
            <a:ext cx="2736000" cy="3214710"/>
          </a:xfrm>
          <a:prstGeom prst="wedgeRectCallout">
            <a:avLst>
              <a:gd name="adj1" fmla="val -2381"/>
              <a:gd name="adj2" fmla="val -605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Микроэлементы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йод (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медь (</a:t>
            </a:r>
            <a:r>
              <a:rPr lang="en-US" dirty="0" smtClean="0">
                <a:solidFill>
                  <a:schemeClr val="tx1"/>
                </a:solidFill>
              </a:rPr>
              <a:t>Cu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алюминий (</a:t>
            </a:r>
            <a:r>
              <a:rPr lang="en-US" dirty="0" smtClean="0">
                <a:solidFill>
                  <a:schemeClr val="tx1"/>
                </a:solidFill>
              </a:rPr>
              <a:t>Al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цинк (</a:t>
            </a:r>
            <a:r>
              <a:rPr lang="en-US" dirty="0" smtClean="0">
                <a:solidFill>
                  <a:schemeClr val="tx1"/>
                </a:solidFill>
              </a:rPr>
              <a:t>Zn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кобальт (Со)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марганец (М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фтор (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>
                <a:solidFill>
                  <a:schemeClr val="tx1"/>
                </a:solidFill>
              </a:rPr>
              <a:t>и др.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215075" y="1785926"/>
            <a:ext cx="2736000" cy="3214710"/>
          </a:xfrm>
          <a:prstGeom prst="wedgeRectCallout">
            <a:avLst>
              <a:gd name="adj1" fmla="val -56286"/>
              <a:gd name="adj2" fmla="val -605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Ультра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микроэлементы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радий (</a:t>
            </a:r>
            <a:r>
              <a:rPr lang="en-US" dirty="0" smtClean="0">
                <a:solidFill>
                  <a:schemeClr val="tx1"/>
                </a:solidFill>
              </a:rPr>
              <a:t>Ra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торий (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180000"/>
            <a:r>
              <a:rPr lang="ru-RU" dirty="0" smtClean="0">
                <a:solidFill>
                  <a:schemeClr val="tx1"/>
                </a:solidFill>
              </a:rPr>
              <a:t>ртуть (Н</a:t>
            </a: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ru-RU" dirty="0" smtClean="0">
                <a:solidFill>
                  <a:schemeClr val="tx1"/>
                </a:solidFill>
              </a:rPr>
              <a:t>) и </a:t>
            </a:r>
            <a:r>
              <a:rPr lang="ru-RU" dirty="0">
                <a:solidFill>
                  <a:schemeClr val="tx1"/>
                </a:solidFill>
              </a:rPr>
              <a:t>др.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5643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Минеральные вещества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3" name="Рисунок 12" descr="минеральные вещества.jpg"/>
          <p:cNvPicPr>
            <a:picLocks noChangeAspect="1"/>
          </p:cNvPicPr>
          <p:nvPr/>
        </p:nvPicPr>
        <p:blipFill>
          <a:blip r:embed="rId2" cstate="print"/>
          <a:srcRect b="55588"/>
          <a:stretch>
            <a:fillRect/>
          </a:stretch>
        </p:blipFill>
        <p:spPr>
          <a:xfrm>
            <a:off x="357190" y="1000108"/>
            <a:ext cx="8568000" cy="479229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5643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Минеральные вещества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минеральные вещества.jpg"/>
          <p:cNvPicPr>
            <a:picLocks noChangeAspect="1"/>
          </p:cNvPicPr>
          <p:nvPr/>
        </p:nvPicPr>
        <p:blipFill>
          <a:blip r:embed="rId2" cstate="print"/>
          <a:srcRect l="520" t="44412"/>
          <a:stretch>
            <a:fillRect/>
          </a:stretch>
        </p:blipFill>
        <p:spPr>
          <a:xfrm>
            <a:off x="285720" y="857232"/>
            <a:ext cx="8501122" cy="502024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3" y="214290"/>
            <a:ext cx="8624919" cy="64294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smtClean="0"/>
              <a:t>Неорганические вещества </a:t>
            </a:r>
            <a:endParaRPr lang="ru-RU" sz="2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57157" y="5977615"/>
            <a:ext cx="2214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Углеводы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9" y="1000108"/>
            <a:ext cx="400052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Углеводы делятся на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57159" y="1785926"/>
            <a:ext cx="2484000" cy="3214710"/>
          </a:xfrm>
          <a:prstGeom prst="wedgeRectCallout">
            <a:avLst>
              <a:gd name="adj1" fmla="val 57993"/>
              <a:gd name="adj2" fmla="val -605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Моносахариды (простые сахара)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L="180000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глюкоза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 — виноградный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сахар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фруктоза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плодовый сахар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000364" y="1785926"/>
            <a:ext cx="3096000" cy="3214710"/>
          </a:xfrm>
          <a:prstGeom prst="wedgeRectCallout">
            <a:avLst>
              <a:gd name="adj1" fmla="val -2381"/>
              <a:gd name="adj2" fmla="val -605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Олигосахариды (сложные сахара) </a:t>
            </a:r>
          </a:p>
          <a:p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сахароза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 — свекловичный или тростниковый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сахар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мальтоза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солодовый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сахар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лактоза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— молочный сахар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215075" y="1785926"/>
            <a:ext cx="2736000" cy="3214710"/>
          </a:xfrm>
          <a:prstGeom prst="wedgeRectCallout">
            <a:avLst>
              <a:gd name="adj1" fmla="val -56286"/>
              <a:gd name="adj2" fmla="val -6052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Полисахариды (</a:t>
            </a:r>
            <a:r>
              <a:rPr lang="ru-RU" b="1" i="1" u="sng" dirty="0" err="1" smtClean="0">
                <a:solidFill>
                  <a:schemeClr val="tx1"/>
                </a:solidFill>
                <a:latin typeface="Bookman Old Style" pitchFamily="18" charset="0"/>
              </a:rPr>
              <a:t>несахароподобные</a:t>
            </a:r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)</a:t>
            </a:r>
          </a:p>
          <a:p>
            <a:pPr algn="ctr"/>
            <a:r>
              <a:rPr lang="ru-RU" b="1" i="1" u="sng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крахмал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гликоген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инулин</a:t>
            </a:r>
          </a:p>
          <a:p>
            <a:pPr marL="180000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клетчатка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и др.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1578</Words>
  <Application>Microsoft Office PowerPoint</Application>
  <PresentationFormat>Экран (4:3)</PresentationFormat>
  <Paragraphs>320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6" baseType="lpstr">
      <vt:lpstr>Arial</vt:lpstr>
      <vt:lpstr>Arial Black</vt:lpstr>
      <vt:lpstr>Bookman Old Style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Тема: Химический состав и физические свойства продовольственных товаров </vt:lpstr>
      <vt:lpstr>В состав продовольственных товаров входят:</vt:lpstr>
      <vt:lpstr>Органические вещества </vt:lpstr>
      <vt:lpstr>Органические вещества </vt:lpstr>
      <vt:lpstr>Рациональный питьевой режим человека</vt:lpstr>
      <vt:lpstr>Органические вещества </vt:lpstr>
      <vt:lpstr>Органические вещества </vt:lpstr>
      <vt:lpstr>Органические вещества </vt:lpstr>
      <vt:lpstr>Неорганические вещества </vt:lpstr>
      <vt:lpstr>Неорганические вещества </vt:lpstr>
      <vt:lpstr>Презентация PowerPoint</vt:lpstr>
      <vt:lpstr>Потребности организма взрослого человека, ведущего активный образ жизни, в жирах – около 1,5 гр. на 1 кг массы тела</vt:lpstr>
      <vt:lpstr>Неорганические вещества </vt:lpstr>
      <vt:lpstr>Презентация PowerPoint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Неорганические вещества </vt:lpstr>
      <vt:lpstr>2. Физические свойства продовольственных товаров </vt:lpstr>
      <vt:lpstr>- масса, форма, размер</vt:lpstr>
      <vt:lpstr>- плотность - это масса вещества, находящегося в единице объема</vt:lpstr>
      <vt:lpstr>Структурно-механические свойства</vt:lpstr>
      <vt:lpstr>Структурно-механические свойства</vt:lpstr>
      <vt:lpstr>Оптические свойства</vt:lpstr>
      <vt:lpstr>Теплофизические свойства</vt:lpstr>
      <vt:lpstr>Сорбционные свойства</vt:lpstr>
      <vt:lpstr>Электрофизические свойства</vt:lpstr>
    </vt:vector>
  </TitlesOfParts>
  <Company>house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Теоретические основы товароведения продовольственных товаров</dc:title>
  <dc:creator>house</dc:creator>
  <cp:lastModifiedBy>XTreme.ws</cp:lastModifiedBy>
  <cp:revision>33</cp:revision>
  <dcterms:created xsi:type="dcterms:W3CDTF">2011-02-01T06:36:03Z</dcterms:created>
  <dcterms:modified xsi:type="dcterms:W3CDTF">2017-12-07T07:22:27Z</dcterms:modified>
</cp:coreProperties>
</file>